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8"/>
  </p:notesMasterIdLst>
  <p:sldIdLst>
    <p:sldId id="256" r:id="rId2"/>
    <p:sldId id="257" r:id="rId3"/>
    <p:sldId id="303" r:id="rId4"/>
    <p:sldId id="343" r:id="rId5"/>
    <p:sldId id="344" r:id="rId6"/>
    <p:sldId id="345" r:id="rId7"/>
    <p:sldId id="308" r:id="rId8"/>
    <p:sldId id="313" r:id="rId9"/>
    <p:sldId id="309" r:id="rId10"/>
    <p:sldId id="310" r:id="rId11"/>
    <p:sldId id="311" r:id="rId12"/>
    <p:sldId id="312" r:id="rId13"/>
    <p:sldId id="314" r:id="rId14"/>
    <p:sldId id="315" r:id="rId15"/>
    <p:sldId id="324" r:id="rId16"/>
    <p:sldId id="325" r:id="rId17"/>
    <p:sldId id="319" r:id="rId18"/>
    <p:sldId id="320" r:id="rId19"/>
    <p:sldId id="316" r:id="rId20"/>
    <p:sldId id="317" r:id="rId21"/>
    <p:sldId id="327" r:id="rId22"/>
    <p:sldId id="326" r:id="rId23"/>
    <p:sldId id="259" r:id="rId24"/>
    <p:sldId id="265" r:id="rId25"/>
    <p:sldId id="346" r:id="rId26"/>
    <p:sldId id="270" r:id="rId27"/>
    <p:sldId id="347" r:id="rId28"/>
    <p:sldId id="274" r:id="rId29"/>
    <p:sldId id="276" r:id="rId30"/>
    <p:sldId id="281" r:id="rId31"/>
    <p:sldId id="348" r:id="rId32"/>
    <p:sldId id="289" r:id="rId33"/>
    <p:sldId id="349" r:id="rId34"/>
    <p:sldId id="277" r:id="rId35"/>
    <p:sldId id="278" r:id="rId36"/>
    <p:sldId id="296" r:id="rId37"/>
    <p:sldId id="350" r:id="rId38"/>
    <p:sldId id="351" r:id="rId39"/>
    <p:sldId id="266" r:id="rId40"/>
    <p:sldId id="352" r:id="rId41"/>
    <p:sldId id="318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216DA-3222-4530-9C28-8B5382DD4F61}" v="11" dt="2023-07-28T06:03:07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23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Knight" userId="d5c7fb24-67df-49c0-a0e8-7fe946ae099c" providerId="ADAL" clId="{02C216DA-3222-4530-9C28-8B5382DD4F61}"/>
    <pc:docChg chg="custSel addSld delSld modSld sldOrd">
      <pc:chgData name="Robert McKnight" userId="d5c7fb24-67df-49c0-a0e8-7fe946ae099c" providerId="ADAL" clId="{02C216DA-3222-4530-9C28-8B5382DD4F61}" dt="2023-07-28T06:03:07.159" v="27"/>
      <pc:docMkLst>
        <pc:docMk/>
      </pc:docMkLst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317409940" sldId="259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482136923" sldId="265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986639502" sldId="266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335451130" sldId="270"/>
        </pc:sldMkLst>
      </pc:sldChg>
      <pc:sldChg chg="add">
        <pc:chgData name="Robert McKnight" userId="d5c7fb24-67df-49c0-a0e8-7fe946ae099c" providerId="ADAL" clId="{02C216DA-3222-4530-9C28-8B5382DD4F61}" dt="2023-07-28T05:56:49.958" v="21"/>
        <pc:sldMkLst>
          <pc:docMk/>
          <pc:sldMk cId="83042184" sldId="274"/>
        </pc:sldMkLst>
      </pc:sldChg>
      <pc:sldChg chg="add">
        <pc:chgData name="Robert McKnight" userId="d5c7fb24-67df-49c0-a0e8-7fe946ae099c" providerId="ADAL" clId="{02C216DA-3222-4530-9C28-8B5382DD4F61}" dt="2023-07-28T05:57:01.098" v="22"/>
        <pc:sldMkLst>
          <pc:docMk/>
          <pc:sldMk cId="2600708329" sldId="276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3703756529" sldId="277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4249662038" sldId="278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3239428717" sldId="281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3859848154" sldId="289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4089387375" sldId="296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967993008" sldId="318"/>
        </pc:sldMkLst>
      </pc:sldChg>
      <pc:sldChg chg="modSp mod">
        <pc:chgData name="Robert McKnight" userId="d5c7fb24-67df-49c0-a0e8-7fe946ae099c" providerId="ADAL" clId="{02C216DA-3222-4530-9C28-8B5382DD4F61}" dt="2023-07-28T05:52:49.402" v="17" actId="20577"/>
        <pc:sldMkLst>
          <pc:docMk/>
          <pc:sldMk cId="3894907542" sldId="326"/>
        </pc:sldMkLst>
        <pc:spChg chg="mod">
          <ac:chgData name="Robert McKnight" userId="d5c7fb24-67df-49c0-a0e8-7fe946ae099c" providerId="ADAL" clId="{02C216DA-3222-4530-9C28-8B5382DD4F61}" dt="2023-07-28T05:52:49.402" v="17" actId="20577"/>
          <ac:spMkLst>
            <pc:docMk/>
            <pc:sldMk cId="3894907542" sldId="326"/>
            <ac:spMk id="3" creationId="{C29FA815-F1A1-E848-8BE0-A481039CE411}"/>
          </ac:spMkLst>
        </pc:spChg>
      </pc:sldChg>
      <pc:sldChg chg="ord">
        <pc:chgData name="Robert McKnight" userId="d5c7fb24-67df-49c0-a0e8-7fe946ae099c" providerId="ADAL" clId="{02C216DA-3222-4530-9C28-8B5382DD4F61}" dt="2023-07-28T05:53:25.876" v="19"/>
        <pc:sldMkLst>
          <pc:docMk/>
          <pc:sldMk cId="2842410416" sldId="327"/>
        </pc:sldMkLst>
      </pc:sldChg>
      <pc:sldChg chg="add del">
        <pc:chgData name="Robert McKnight" userId="d5c7fb24-67df-49c0-a0e8-7fe946ae099c" providerId="ADAL" clId="{02C216DA-3222-4530-9C28-8B5382DD4F61}" dt="2023-07-26T06:00:33.572" v="6"/>
        <pc:sldMkLst>
          <pc:docMk/>
          <pc:sldMk cId="607923198" sldId="343"/>
        </pc:sldMkLst>
      </pc:sldChg>
      <pc:sldChg chg="addSp delSp add del setBg delDesignElem">
        <pc:chgData name="Robert McKnight" userId="d5c7fb24-67df-49c0-a0e8-7fe946ae099c" providerId="ADAL" clId="{02C216DA-3222-4530-9C28-8B5382DD4F61}" dt="2023-07-26T06:00:33.572" v="6"/>
        <pc:sldMkLst>
          <pc:docMk/>
          <pc:sldMk cId="2209601487" sldId="344"/>
        </pc:sldMkLst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2209601487" sldId="344"/>
            <ac:spMk id="71" creationId="{A98FD4FC-479A-4C2B-84A5-CF81E055FBC0}"/>
          </ac:spMkLst>
        </pc:spChg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2209601487" sldId="344"/>
            <ac:spMk id="73" creationId="{37D54B6C-87D0-4C03-8335-3955179D2B5B}"/>
          </ac:spMkLst>
        </pc:spChg>
      </pc:sldChg>
      <pc:sldChg chg="addSp delSp add del setBg delDesignElem">
        <pc:chgData name="Robert McKnight" userId="d5c7fb24-67df-49c0-a0e8-7fe946ae099c" providerId="ADAL" clId="{02C216DA-3222-4530-9C28-8B5382DD4F61}" dt="2023-07-26T06:00:33.572" v="6"/>
        <pc:sldMkLst>
          <pc:docMk/>
          <pc:sldMk cId="1426122380" sldId="345"/>
        </pc:sldMkLst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1426122380" sldId="345"/>
            <ac:spMk id="10" creationId="{A98FD4FC-479A-4C2B-84A5-CF81E055FBC0}"/>
          </ac:spMkLst>
        </pc:spChg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1426122380" sldId="345"/>
            <ac:spMk id="12" creationId="{37D54B6C-87D0-4C03-8335-3955179D2B5B}"/>
          </ac:spMkLst>
        </pc:spChg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2621613821" sldId="346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742099675" sldId="347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1002865860" sldId="348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2773247913" sldId="349"/>
        </pc:sldMkLst>
      </pc:sldChg>
      <pc:sldChg chg="add">
        <pc:chgData name="Robert McKnight" userId="d5c7fb24-67df-49c0-a0e8-7fe946ae099c" providerId="ADAL" clId="{02C216DA-3222-4530-9C28-8B5382DD4F61}" dt="2023-07-28T06:01:56.242" v="25"/>
        <pc:sldMkLst>
          <pc:docMk/>
          <pc:sldMk cId="2414280499" sldId="350"/>
        </pc:sldMkLst>
      </pc:sldChg>
      <pc:sldChg chg="add">
        <pc:chgData name="Robert McKnight" userId="d5c7fb24-67df-49c0-a0e8-7fe946ae099c" providerId="ADAL" clId="{02C216DA-3222-4530-9C28-8B5382DD4F61}" dt="2023-07-28T06:02:23.331" v="26"/>
        <pc:sldMkLst>
          <pc:docMk/>
          <pc:sldMk cId="1227634113" sldId="351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771318599" sldId="35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80BAF-FD19-4BF0-BD93-FE37A99718F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6A5D9A-4C4E-4D2A-B08A-DBD992F2846A}">
      <dgm:prSet/>
      <dgm:spPr/>
      <dgm:t>
        <a:bodyPr/>
        <a:lstStyle/>
        <a:p>
          <a:r>
            <a:rPr lang="en-AU"/>
            <a:t>Understand vulnerabilities and how they are rated and reported</a:t>
          </a:r>
          <a:endParaRPr lang="en-US"/>
        </a:p>
      </dgm:t>
    </dgm:pt>
    <dgm:pt modelId="{D6FEC683-4BD6-4053-ACA7-AF16E98FF4EC}" type="parTrans" cxnId="{6F5A4AE5-926C-475F-9561-F273E998AF2A}">
      <dgm:prSet/>
      <dgm:spPr/>
      <dgm:t>
        <a:bodyPr/>
        <a:lstStyle/>
        <a:p>
          <a:endParaRPr lang="en-US"/>
        </a:p>
      </dgm:t>
    </dgm:pt>
    <dgm:pt modelId="{BEB62787-635C-4A98-8971-728D7D019BF0}" type="sibTrans" cxnId="{6F5A4AE5-926C-475F-9561-F273E998AF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EFE3E9-708C-4BF5-A003-4CC8E8A2C032}">
      <dgm:prSet/>
      <dgm:spPr/>
      <dgm:t>
        <a:bodyPr/>
        <a:lstStyle/>
        <a:p>
          <a:r>
            <a:rPr lang="en-AU"/>
            <a:t>Know the OWASP top 10 vulnerabilities</a:t>
          </a:r>
          <a:endParaRPr lang="en-US"/>
        </a:p>
      </dgm:t>
    </dgm:pt>
    <dgm:pt modelId="{D0EA8C72-F0C7-42BD-9740-531A0D22C3AF}" type="parTrans" cxnId="{7C37B568-5A84-48BF-82E6-55839A9DD305}">
      <dgm:prSet/>
      <dgm:spPr/>
      <dgm:t>
        <a:bodyPr/>
        <a:lstStyle/>
        <a:p>
          <a:endParaRPr lang="en-US"/>
        </a:p>
      </dgm:t>
    </dgm:pt>
    <dgm:pt modelId="{765AB5F3-A105-4FBF-8483-944759511776}" type="sibTrans" cxnId="{7C37B568-5A84-48BF-82E6-55839A9DD30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9C8AFF-0427-4B82-9DA2-876EC2046D61}">
      <dgm:prSet/>
      <dgm:spPr/>
      <dgm:t>
        <a:bodyPr/>
        <a:lstStyle/>
        <a:p>
          <a:r>
            <a:rPr lang="en-AU"/>
            <a:t>Understand how vulnerabilities can be mitigated using controls</a:t>
          </a:r>
          <a:endParaRPr lang="en-US"/>
        </a:p>
      </dgm:t>
    </dgm:pt>
    <dgm:pt modelId="{BD124810-F2F1-4AF7-9BAF-411CE677B811}" type="parTrans" cxnId="{77A34E51-13C2-48E3-8757-1C075EB8783E}">
      <dgm:prSet/>
      <dgm:spPr/>
      <dgm:t>
        <a:bodyPr/>
        <a:lstStyle/>
        <a:p>
          <a:endParaRPr lang="en-US"/>
        </a:p>
      </dgm:t>
    </dgm:pt>
    <dgm:pt modelId="{DA818428-D7AC-4B49-A554-6A4E7A78DA30}" type="sibTrans" cxnId="{77A34E51-13C2-48E3-8757-1C075EB878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ACCC798-62E1-5343-BBFE-7514470E3CFC}" type="pres">
      <dgm:prSet presAssocID="{E3D80BAF-FD19-4BF0-BD93-FE37A99718FD}" presName="Name0" presStyleCnt="0">
        <dgm:presLayoutVars>
          <dgm:animLvl val="lvl"/>
          <dgm:resizeHandles val="exact"/>
        </dgm:presLayoutVars>
      </dgm:prSet>
      <dgm:spPr/>
    </dgm:pt>
    <dgm:pt modelId="{84645B1D-66B8-CA4D-91F0-C3E8EEBB59D2}" type="pres">
      <dgm:prSet presAssocID="{106A5D9A-4C4E-4D2A-B08A-DBD992F2846A}" presName="compositeNode" presStyleCnt="0">
        <dgm:presLayoutVars>
          <dgm:bulletEnabled val="1"/>
        </dgm:presLayoutVars>
      </dgm:prSet>
      <dgm:spPr/>
    </dgm:pt>
    <dgm:pt modelId="{ADE516A7-D9C4-104F-9862-E7C3C80FE436}" type="pres">
      <dgm:prSet presAssocID="{106A5D9A-4C4E-4D2A-B08A-DBD992F2846A}" presName="bgRect" presStyleLbl="bgAccFollowNode1" presStyleIdx="0" presStyleCnt="3"/>
      <dgm:spPr/>
    </dgm:pt>
    <dgm:pt modelId="{74223C26-C36A-744F-9A26-121553B3E13C}" type="pres">
      <dgm:prSet presAssocID="{BEB62787-635C-4A98-8971-728D7D019B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8421247-BCCC-3D43-8876-E0C5713298CD}" type="pres">
      <dgm:prSet presAssocID="{106A5D9A-4C4E-4D2A-B08A-DBD992F2846A}" presName="bottomLine" presStyleLbl="alignNode1" presStyleIdx="1" presStyleCnt="6">
        <dgm:presLayoutVars/>
      </dgm:prSet>
      <dgm:spPr/>
    </dgm:pt>
    <dgm:pt modelId="{CABABFCC-519E-C34C-907C-9E825220E668}" type="pres">
      <dgm:prSet presAssocID="{106A5D9A-4C4E-4D2A-B08A-DBD992F2846A}" presName="nodeText" presStyleLbl="bgAccFollowNode1" presStyleIdx="0" presStyleCnt="3">
        <dgm:presLayoutVars>
          <dgm:bulletEnabled val="1"/>
        </dgm:presLayoutVars>
      </dgm:prSet>
      <dgm:spPr/>
    </dgm:pt>
    <dgm:pt modelId="{36910AEF-3A11-7D41-B331-E7462EB27CFF}" type="pres">
      <dgm:prSet presAssocID="{BEB62787-635C-4A98-8971-728D7D019BF0}" presName="sibTrans" presStyleCnt="0"/>
      <dgm:spPr/>
    </dgm:pt>
    <dgm:pt modelId="{57E81F09-E246-5B41-8571-AA7B721F6087}" type="pres">
      <dgm:prSet presAssocID="{47EFE3E9-708C-4BF5-A003-4CC8E8A2C032}" presName="compositeNode" presStyleCnt="0">
        <dgm:presLayoutVars>
          <dgm:bulletEnabled val="1"/>
        </dgm:presLayoutVars>
      </dgm:prSet>
      <dgm:spPr/>
    </dgm:pt>
    <dgm:pt modelId="{A11A4566-7A25-6C43-8B6E-720AEA5D8FA5}" type="pres">
      <dgm:prSet presAssocID="{47EFE3E9-708C-4BF5-A003-4CC8E8A2C032}" presName="bgRect" presStyleLbl="bgAccFollowNode1" presStyleIdx="1" presStyleCnt="3"/>
      <dgm:spPr/>
    </dgm:pt>
    <dgm:pt modelId="{5CEAAFDE-C0B1-7849-8650-C78F370410AA}" type="pres">
      <dgm:prSet presAssocID="{765AB5F3-A105-4FBF-8483-94475951177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35AB9F-99B9-CE44-ABBA-85583646AFE2}" type="pres">
      <dgm:prSet presAssocID="{47EFE3E9-708C-4BF5-A003-4CC8E8A2C032}" presName="bottomLine" presStyleLbl="alignNode1" presStyleIdx="3" presStyleCnt="6">
        <dgm:presLayoutVars/>
      </dgm:prSet>
      <dgm:spPr/>
    </dgm:pt>
    <dgm:pt modelId="{16566519-FD83-6846-9F7A-E16267B63FE7}" type="pres">
      <dgm:prSet presAssocID="{47EFE3E9-708C-4BF5-A003-4CC8E8A2C032}" presName="nodeText" presStyleLbl="bgAccFollowNode1" presStyleIdx="1" presStyleCnt="3">
        <dgm:presLayoutVars>
          <dgm:bulletEnabled val="1"/>
        </dgm:presLayoutVars>
      </dgm:prSet>
      <dgm:spPr/>
    </dgm:pt>
    <dgm:pt modelId="{CE5B6865-3359-8848-8487-272D77FC7041}" type="pres">
      <dgm:prSet presAssocID="{765AB5F3-A105-4FBF-8483-944759511776}" presName="sibTrans" presStyleCnt="0"/>
      <dgm:spPr/>
    </dgm:pt>
    <dgm:pt modelId="{A4EB1FD9-3F9C-0D4B-8E2F-D087FEC10516}" type="pres">
      <dgm:prSet presAssocID="{719C8AFF-0427-4B82-9DA2-876EC2046D61}" presName="compositeNode" presStyleCnt="0">
        <dgm:presLayoutVars>
          <dgm:bulletEnabled val="1"/>
        </dgm:presLayoutVars>
      </dgm:prSet>
      <dgm:spPr/>
    </dgm:pt>
    <dgm:pt modelId="{2B7A5B7F-7C2D-A244-842B-BC39F6A9FAAC}" type="pres">
      <dgm:prSet presAssocID="{719C8AFF-0427-4B82-9DA2-876EC2046D61}" presName="bgRect" presStyleLbl="bgAccFollowNode1" presStyleIdx="2" presStyleCnt="3"/>
      <dgm:spPr/>
    </dgm:pt>
    <dgm:pt modelId="{58860D7C-1422-944A-A301-3F61DD7841F1}" type="pres">
      <dgm:prSet presAssocID="{DA818428-D7AC-4B49-A554-6A4E7A78DA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22F04F4-20DC-F44C-A77C-FC12DDC20128}" type="pres">
      <dgm:prSet presAssocID="{719C8AFF-0427-4B82-9DA2-876EC2046D61}" presName="bottomLine" presStyleLbl="alignNode1" presStyleIdx="5" presStyleCnt="6">
        <dgm:presLayoutVars/>
      </dgm:prSet>
      <dgm:spPr/>
    </dgm:pt>
    <dgm:pt modelId="{4E4B59BD-C033-544A-A2B9-ADA378187464}" type="pres">
      <dgm:prSet presAssocID="{719C8AFF-0427-4B82-9DA2-876EC2046D6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AAEFA27-DC0B-5644-A700-CA6EA120EF2E}" type="presOf" srcId="{106A5D9A-4C4E-4D2A-B08A-DBD992F2846A}" destId="{ADE516A7-D9C4-104F-9862-E7C3C80FE436}" srcOrd="0" destOrd="0" presId="urn:microsoft.com/office/officeart/2016/7/layout/BasicLinearProcessNumbered"/>
    <dgm:cxn modelId="{D9813D32-9513-CF4E-A901-EE27667B72FB}" type="presOf" srcId="{BEB62787-635C-4A98-8971-728D7D019BF0}" destId="{74223C26-C36A-744F-9A26-121553B3E13C}" srcOrd="0" destOrd="0" presId="urn:microsoft.com/office/officeart/2016/7/layout/BasicLinearProcessNumbered"/>
    <dgm:cxn modelId="{ECCFFB44-4C3D-9F4D-B67B-F5AE8DDC7603}" type="presOf" srcId="{47EFE3E9-708C-4BF5-A003-4CC8E8A2C032}" destId="{16566519-FD83-6846-9F7A-E16267B63FE7}" srcOrd="1" destOrd="0" presId="urn:microsoft.com/office/officeart/2016/7/layout/BasicLinearProcessNumbered"/>
    <dgm:cxn modelId="{7C37B568-5A84-48BF-82E6-55839A9DD305}" srcId="{E3D80BAF-FD19-4BF0-BD93-FE37A99718FD}" destId="{47EFE3E9-708C-4BF5-A003-4CC8E8A2C032}" srcOrd="1" destOrd="0" parTransId="{D0EA8C72-F0C7-42BD-9740-531A0D22C3AF}" sibTransId="{765AB5F3-A105-4FBF-8483-944759511776}"/>
    <dgm:cxn modelId="{77A34E51-13C2-48E3-8757-1C075EB8783E}" srcId="{E3D80BAF-FD19-4BF0-BD93-FE37A99718FD}" destId="{719C8AFF-0427-4B82-9DA2-876EC2046D61}" srcOrd="2" destOrd="0" parTransId="{BD124810-F2F1-4AF7-9BAF-411CE677B811}" sibTransId="{DA818428-D7AC-4B49-A554-6A4E7A78DA30}"/>
    <dgm:cxn modelId="{F1505056-380B-824B-8C97-F61D179CCBB9}" type="presOf" srcId="{719C8AFF-0427-4B82-9DA2-876EC2046D61}" destId="{2B7A5B7F-7C2D-A244-842B-BC39F6A9FAAC}" srcOrd="0" destOrd="0" presId="urn:microsoft.com/office/officeart/2016/7/layout/BasicLinearProcessNumbered"/>
    <dgm:cxn modelId="{EB4DC189-F3F7-3741-986E-743D9DC3A0BA}" type="presOf" srcId="{106A5D9A-4C4E-4D2A-B08A-DBD992F2846A}" destId="{CABABFCC-519E-C34C-907C-9E825220E668}" srcOrd="1" destOrd="0" presId="urn:microsoft.com/office/officeart/2016/7/layout/BasicLinearProcessNumbered"/>
    <dgm:cxn modelId="{56BF9C9A-AF0C-C345-91BF-2517BC54C86B}" type="presOf" srcId="{719C8AFF-0427-4B82-9DA2-876EC2046D61}" destId="{4E4B59BD-C033-544A-A2B9-ADA378187464}" srcOrd="1" destOrd="0" presId="urn:microsoft.com/office/officeart/2016/7/layout/BasicLinearProcessNumbered"/>
    <dgm:cxn modelId="{DAE4309F-2E0A-BA42-A6EE-A98B621D71C1}" type="presOf" srcId="{47EFE3E9-708C-4BF5-A003-4CC8E8A2C032}" destId="{A11A4566-7A25-6C43-8B6E-720AEA5D8FA5}" srcOrd="0" destOrd="0" presId="urn:microsoft.com/office/officeart/2016/7/layout/BasicLinearProcessNumbered"/>
    <dgm:cxn modelId="{28CAB4D5-275C-5B42-BE77-E82A82B5092C}" type="presOf" srcId="{E3D80BAF-FD19-4BF0-BD93-FE37A99718FD}" destId="{7ACCC798-62E1-5343-BBFE-7514470E3CFC}" srcOrd="0" destOrd="0" presId="urn:microsoft.com/office/officeart/2016/7/layout/BasicLinearProcessNumbered"/>
    <dgm:cxn modelId="{6F5A4AE5-926C-475F-9561-F273E998AF2A}" srcId="{E3D80BAF-FD19-4BF0-BD93-FE37A99718FD}" destId="{106A5D9A-4C4E-4D2A-B08A-DBD992F2846A}" srcOrd="0" destOrd="0" parTransId="{D6FEC683-4BD6-4053-ACA7-AF16E98FF4EC}" sibTransId="{BEB62787-635C-4A98-8971-728D7D019BF0}"/>
    <dgm:cxn modelId="{BE9ADEED-A7BB-2349-8237-D849A1FC6B0E}" type="presOf" srcId="{DA818428-D7AC-4B49-A554-6A4E7A78DA30}" destId="{58860D7C-1422-944A-A301-3F61DD7841F1}" srcOrd="0" destOrd="0" presId="urn:microsoft.com/office/officeart/2016/7/layout/BasicLinearProcessNumbered"/>
    <dgm:cxn modelId="{EF7F9FFF-896D-3541-BEBF-DE45FE7DCB6A}" type="presOf" srcId="{765AB5F3-A105-4FBF-8483-944759511776}" destId="{5CEAAFDE-C0B1-7849-8650-C78F370410AA}" srcOrd="0" destOrd="0" presId="urn:microsoft.com/office/officeart/2016/7/layout/BasicLinearProcessNumbered"/>
    <dgm:cxn modelId="{5D7C746E-8CE4-6C40-800F-5F11C299A142}" type="presParOf" srcId="{7ACCC798-62E1-5343-BBFE-7514470E3CFC}" destId="{84645B1D-66B8-CA4D-91F0-C3E8EEBB59D2}" srcOrd="0" destOrd="0" presId="urn:microsoft.com/office/officeart/2016/7/layout/BasicLinearProcessNumbered"/>
    <dgm:cxn modelId="{9D51C18A-B477-084F-A02F-563054C4E869}" type="presParOf" srcId="{84645B1D-66B8-CA4D-91F0-C3E8EEBB59D2}" destId="{ADE516A7-D9C4-104F-9862-E7C3C80FE436}" srcOrd="0" destOrd="0" presId="urn:microsoft.com/office/officeart/2016/7/layout/BasicLinearProcessNumbered"/>
    <dgm:cxn modelId="{AD19C935-5B25-E045-8FD5-8E3F758EDF22}" type="presParOf" srcId="{84645B1D-66B8-CA4D-91F0-C3E8EEBB59D2}" destId="{74223C26-C36A-744F-9A26-121553B3E13C}" srcOrd="1" destOrd="0" presId="urn:microsoft.com/office/officeart/2016/7/layout/BasicLinearProcessNumbered"/>
    <dgm:cxn modelId="{86CC3194-192B-734A-BA01-C0F83944A309}" type="presParOf" srcId="{84645B1D-66B8-CA4D-91F0-C3E8EEBB59D2}" destId="{38421247-BCCC-3D43-8876-E0C5713298CD}" srcOrd="2" destOrd="0" presId="urn:microsoft.com/office/officeart/2016/7/layout/BasicLinearProcessNumbered"/>
    <dgm:cxn modelId="{DC71D163-9253-9343-AD15-B70598B24E94}" type="presParOf" srcId="{84645B1D-66B8-CA4D-91F0-C3E8EEBB59D2}" destId="{CABABFCC-519E-C34C-907C-9E825220E668}" srcOrd="3" destOrd="0" presId="urn:microsoft.com/office/officeart/2016/7/layout/BasicLinearProcessNumbered"/>
    <dgm:cxn modelId="{97B8955C-7324-D44E-97D4-816F514069CF}" type="presParOf" srcId="{7ACCC798-62E1-5343-BBFE-7514470E3CFC}" destId="{36910AEF-3A11-7D41-B331-E7462EB27CFF}" srcOrd="1" destOrd="0" presId="urn:microsoft.com/office/officeart/2016/7/layout/BasicLinearProcessNumbered"/>
    <dgm:cxn modelId="{CD64F5F0-E264-1F4B-ADC9-136AAD207B95}" type="presParOf" srcId="{7ACCC798-62E1-5343-BBFE-7514470E3CFC}" destId="{57E81F09-E246-5B41-8571-AA7B721F6087}" srcOrd="2" destOrd="0" presId="urn:microsoft.com/office/officeart/2016/7/layout/BasicLinearProcessNumbered"/>
    <dgm:cxn modelId="{93E0A487-7451-C944-9D17-0EDEE5B9809D}" type="presParOf" srcId="{57E81F09-E246-5B41-8571-AA7B721F6087}" destId="{A11A4566-7A25-6C43-8B6E-720AEA5D8FA5}" srcOrd="0" destOrd="0" presId="urn:microsoft.com/office/officeart/2016/7/layout/BasicLinearProcessNumbered"/>
    <dgm:cxn modelId="{34C636DD-707D-DE48-86D0-5933BF436F72}" type="presParOf" srcId="{57E81F09-E246-5B41-8571-AA7B721F6087}" destId="{5CEAAFDE-C0B1-7849-8650-C78F370410AA}" srcOrd="1" destOrd="0" presId="urn:microsoft.com/office/officeart/2016/7/layout/BasicLinearProcessNumbered"/>
    <dgm:cxn modelId="{4B7884D2-663A-8E4D-9AAA-2579E81FF29D}" type="presParOf" srcId="{57E81F09-E246-5B41-8571-AA7B721F6087}" destId="{2F35AB9F-99B9-CE44-ABBA-85583646AFE2}" srcOrd="2" destOrd="0" presId="urn:microsoft.com/office/officeart/2016/7/layout/BasicLinearProcessNumbered"/>
    <dgm:cxn modelId="{EB057602-B724-1B40-9ECF-63B264BBFD5E}" type="presParOf" srcId="{57E81F09-E246-5B41-8571-AA7B721F6087}" destId="{16566519-FD83-6846-9F7A-E16267B63FE7}" srcOrd="3" destOrd="0" presId="urn:microsoft.com/office/officeart/2016/7/layout/BasicLinearProcessNumbered"/>
    <dgm:cxn modelId="{07B0DF2B-0F6E-C341-88F0-5345BEDE4986}" type="presParOf" srcId="{7ACCC798-62E1-5343-BBFE-7514470E3CFC}" destId="{CE5B6865-3359-8848-8487-272D77FC7041}" srcOrd="3" destOrd="0" presId="urn:microsoft.com/office/officeart/2016/7/layout/BasicLinearProcessNumbered"/>
    <dgm:cxn modelId="{EDF013E2-AF51-3747-AD7D-81A44A854FB7}" type="presParOf" srcId="{7ACCC798-62E1-5343-BBFE-7514470E3CFC}" destId="{A4EB1FD9-3F9C-0D4B-8E2F-D087FEC10516}" srcOrd="4" destOrd="0" presId="urn:microsoft.com/office/officeart/2016/7/layout/BasicLinearProcessNumbered"/>
    <dgm:cxn modelId="{58E070DA-B6C0-6B4B-8AEB-CD0EC96EC45C}" type="presParOf" srcId="{A4EB1FD9-3F9C-0D4B-8E2F-D087FEC10516}" destId="{2B7A5B7F-7C2D-A244-842B-BC39F6A9FAAC}" srcOrd="0" destOrd="0" presId="urn:microsoft.com/office/officeart/2016/7/layout/BasicLinearProcessNumbered"/>
    <dgm:cxn modelId="{D03ED7D7-CFE7-3E4A-AC0E-E828D9357532}" type="presParOf" srcId="{A4EB1FD9-3F9C-0D4B-8E2F-D087FEC10516}" destId="{58860D7C-1422-944A-A301-3F61DD7841F1}" srcOrd="1" destOrd="0" presId="urn:microsoft.com/office/officeart/2016/7/layout/BasicLinearProcessNumbered"/>
    <dgm:cxn modelId="{C678CDFA-D9D0-0B46-979B-F370CEEDDD10}" type="presParOf" srcId="{A4EB1FD9-3F9C-0D4B-8E2F-D087FEC10516}" destId="{322F04F4-20DC-F44C-A77C-FC12DDC20128}" srcOrd="2" destOrd="0" presId="urn:microsoft.com/office/officeart/2016/7/layout/BasicLinearProcessNumbered"/>
    <dgm:cxn modelId="{BE084D12-3FD6-B844-A50B-5F63FFCA3AA1}" type="presParOf" srcId="{A4EB1FD9-3F9C-0D4B-8E2F-D087FEC10516}" destId="{4E4B59BD-C033-544A-A2B9-ADA3781874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16A7-D9C4-104F-9862-E7C3C80FE436}">
      <dsp:nvSpPr>
        <dsp:cNvPr id="0" name=""/>
        <dsp:cNvSpPr/>
      </dsp:nvSpPr>
      <dsp:spPr>
        <a:xfrm>
          <a:off x="0" y="0"/>
          <a:ext cx="3188579" cy="3008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vulnerabilities and how they are rated and reported</a:t>
          </a:r>
          <a:endParaRPr lang="en-US" sz="2100" kern="1200"/>
        </a:p>
      </dsp:txBody>
      <dsp:txXfrm>
        <a:off x="0" y="1143375"/>
        <a:ext cx="3188579" cy="1805329"/>
      </dsp:txXfrm>
    </dsp:sp>
    <dsp:sp modelId="{74223C26-C36A-744F-9A26-121553B3E13C}">
      <dsp:nvSpPr>
        <dsp:cNvPr id="0" name=""/>
        <dsp:cNvSpPr/>
      </dsp:nvSpPr>
      <dsp:spPr>
        <a:xfrm>
          <a:off x="1142957" y="300888"/>
          <a:ext cx="902664" cy="902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75149" y="433080"/>
        <a:ext cx="638280" cy="638280"/>
      </dsp:txXfrm>
    </dsp:sp>
    <dsp:sp modelId="{38421247-BCCC-3D43-8876-E0C5713298CD}">
      <dsp:nvSpPr>
        <dsp:cNvPr id="0" name=""/>
        <dsp:cNvSpPr/>
      </dsp:nvSpPr>
      <dsp:spPr>
        <a:xfrm>
          <a:off x="0" y="3008810"/>
          <a:ext cx="318857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566-7A25-6C43-8B6E-720AEA5D8FA5}">
      <dsp:nvSpPr>
        <dsp:cNvPr id="0" name=""/>
        <dsp:cNvSpPr/>
      </dsp:nvSpPr>
      <dsp:spPr>
        <a:xfrm>
          <a:off x="3507436" y="0"/>
          <a:ext cx="3188579" cy="30088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Know the OWASP top 10 vulnerabilities</a:t>
          </a:r>
          <a:endParaRPr lang="en-US" sz="2100" kern="1200"/>
        </a:p>
      </dsp:txBody>
      <dsp:txXfrm>
        <a:off x="3507436" y="1143375"/>
        <a:ext cx="3188579" cy="1805329"/>
      </dsp:txXfrm>
    </dsp:sp>
    <dsp:sp modelId="{5CEAAFDE-C0B1-7849-8650-C78F370410AA}">
      <dsp:nvSpPr>
        <dsp:cNvPr id="0" name=""/>
        <dsp:cNvSpPr/>
      </dsp:nvSpPr>
      <dsp:spPr>
        <a:xfrm>
          <a:off x="4650394" y="300888"/>
          <a:ext cx="902664" cy="902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782586" y="433080"/>
        <a:ext cx="638280" cy="638280"/>
      </dsp:txXfrm>
    </dsp:sp>
    <dsp:sp modelId="{2F35AB9F-99B9-CE44-ABBA-85583646AFE2}">
      <dsp:nvSpPr>
        <dsp:cNvPr id="0" name=""/>
        <dsp:cNvSpPr/>
      </dsp:nvSpPr>
      <dsp:spPr>
        <a:xfrm>
          <a:off x="3507436" y="3008810"/>
          <a:ext cx="318857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5B7F-7C2D-A244-842B-BC39F6A9FAAC}">
      <dsp:nvSpPr>
        <dsp:cNvPr id="0" name=""/>
        <dsp:cNvSpPr/>
      </dsp:nvSpPr>
      <dsp:spPr>
        <a:xfrm>
          <a:off x="7014873" y="0"/>
          <a:ext cx="3188579" cy="30088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how vulnerabilities can be mitigated using controls</a:t>
          </a:r>
          <a:endParaRPr lang="en-US" sz="2100" kern="1200"/>
        </a:p>
      </dsp:txBody>
      <dsp:txXfrm>
        <a:off x="7014873" y="1143375"/>
        <a:ext cx="3188579" cy="1805329"/>
      </dsp:txXfrm>
    </dsp:sp>
    <dsp:sp modelId="{58860D7C-1422-944A-A301-3F61DD7841F1}">
      <dsp:nvSpPr>
        <dsp:cNvPr id="0" name=""/>
        <dsp:cNvSpPr/>
      </dsp:nvSpPr>
      <dsp:spPr>
        <a:xfrm>
          <a:off x="8157831" y="300888"/>
          <a:ext cx="902664" cy="902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290023" y="433080"/>
        <a:ext cx="638280" cy="638280"/>
      </dsp:txXfrm>
    </dsp:sp>
    <dsp:sp modelId="{322F04F4-20DC-F44C-A77C-FC12DDC20128}">
      <dsp:nvSpPr>
        <dsp:cNvPr id="0" name=""/>
        <dsp:cNvSpPr/>
      </dsp:nvSpPr>
      <dsp:spPr>
        <a:xfrm>
          <a:off x="7014873" y="3008810"/>
          <a:ext cx="318857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28/07/2023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93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68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63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99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4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8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216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7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067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92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088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0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94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68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30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24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8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22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4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vulnerables/web-dvw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cve.mitre.or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ld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[6] Vulnerabilities and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 scoring measures (NVD):</a:t>
            </a:r>
          </a:p>
          <a:p>
            <a:pPr lvl="1"/>
            <a:r>
              <a:rPr lang="en-AU" b="1" dirty="0">
                <a:effectLst/>
              </a:rPr>
              <a:t>Attack vector: network, local, physical</a:t>
            </a:r>
          </a:p>
          <a:p>
            <a:pPr lvl="1"/>
            <a:r>
              <a:rPr lang="en-AU" b="1" dirty="0">
                <a:effectLst/>
              </a:rPr>
              <a:t>Privileges required: None, low, high</a:t>
            </a:r>
          </a:p>
          <a:p>
            <a:pPr lvl="1"/>
            <a:r>
              <a:rPr lang="en-AU" b="1" dirty="0">
                <a:effectLst/>
              </a:rPr>
              <a:t>User interaction: None, required</a:t>
            </a:r>
          </a:p>
          <a:p>
            <a:pPr lvl="1"/>
            <a:r>
              <a:rPr lang="en-AU" b="1" dirty="0">
                <a:effectLst/>
              </a:rPr>
              <a:t>Impact on CIA: None, low, high</a:t>
            </a:r>
          </a:p>
          <a:p>
            <a:r>
              <a:rPr lang="en-AU" b="1" dirty="0">
                <a:effectLst/>
              </a:rPr>
              <a:t>CWSS: more complex and based on 3 measures:</a:t>
            </a:r>
          </a:p>
          <a:p>
            <a:pPr lvl="1"/>
            <a:r>
              <a:rPr lang="en-AU" b="1" dirty="0"/>
              <a:t>Base Findings</a:t>
            </a:r>
            <a:r>
              <a:rPr lang="en-AU" dirty="0"/>
              <a:t>: captures the inherent risk of the weakness, confidence in the accuracy of the finding, and strength of controls. </a:t>
            </a:r>
          </a:p>
          <a:p>
            <a:pPr lvl="1"/>
            <a:r>
              <a:rPr lang="en-AU" b="1" dirty="0"/>
              <a:t>Attack Surface:</a:t>
            </a:r>
            <a:r>
              <a:rPr lang="en-AU" dirty="0"/>
              <a:t>: the barriers that an attacker must overcome in order to exploit the weakness. </a:t>
            </a:r>
          </a:p>
          <a:p>
            <a:pPr lvl="1"/>
            <a:r>
              <a:rPr lang="en-AU" b="1" dirty="0"/>
              <a:t>Environmental :</a:t>
            </a:r>
            <a:r>
              <a:rPr lang="en-AU" dirty="0"/>
              <a:t>: characteristics of the weakness that are specific to a particular environment or operational context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655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Exploits and Proofs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Vulnerabilities are not really risks unless they are exploitable. In part, proving a vulnerability relies on showing how it can be exploited</a:t>
            </a:r>
          </a:p>
          <a:p>
            <a:r>
              <a:rPr lang="en-AU" b="1" dirty="0">
                <a:effectLst/>
              </a:rPr>
              <a:t>Researchers often develop a proof of concept: a working way of exploiting a vulnerability</a:t>
            </a:r>
          </a:p>
          <a:p>
            <a:r>
              <a:rPr lang="en-AU" b="1" dirty="0">
                <a:effectLst/>
              </a:rPr>
              <a:t>There are databases of known exploits to vulnerabilities: 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(and others) https://</a:t>
            </a:r>
            <a:r>
              <a:rPr lang="en-AU" b="1" dirty="0" err="1">
                <a:effectLst/>
              </a:rPr>
              <a:t>www.exploit-db.com</a:t>
            </a:r>
            <a:r>
              <a:rPr lang="en-AU" b="1" dirty="0">
                <a:effectLst/>
              </a:rPr>
              <a:t>/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882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Countries have Computer Emergency Response Teams (CERTs), but this term was trade marked by Carnegie Mellon University who started the first one in 1988</a:t>
            </a:r>
          </a:p>
          <a:p>
            <a:r>
              <a:rPr lang="en-AU" b="1" dirty="0" err="1">
                <a:effectLst/>
              </a:rPr>
              <a:t>AusCERT</a:t>
            </a:r>
            <a:r>
              <a:rPr lang="en-AU" b="1" dirty="0">
                <a:effectLst/>
              </a:rPr>
              <a:t> is Australia’s but all countries have their own</a:t>
            </a:r>
          </a:p>
          <a:p>
            <a:r>
              <a:rPr lang="en-AU" b="1" dirty="0">
                <a:effectLst/>
              </a:rPr>
              <a:t>Responsible for alerting organisations about specific vulnerabilities and threats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535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AusCERT</a:t>
            </a:r>
            <a:r>
              <a:rPr lang="en-AU" sz="1800" dirty="0">
                <a:latin typeface="Courier" pitchFamily="2" charset="0"/>
              </a:rPr>
              <a:t> Security Bulletin Summary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Product: </a:t>
            </a: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Publisher: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Operating System: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Impact/Access: Execute Arbitrary Code/Commands -- Remote/Unauthenticated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Resolution: Patch/Upgrade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CVE Names: CVE-2020-1946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vulnerability 01 April 2021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could be made to run programs if it opened a specially crafted file.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Releases o Ubuntu 20.04 LTS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690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336"/>
            <a:ext cx="10353762" cy="1257300"/>
          </a:xfrm>
        </p:spPr>
        <p:txBody>
          <a:bodyPr/>
          <a:lstStyle/>
          <a:p>
            <a:r>
              <a:rPr lang="en-AU" dirty="0"/>
              <a:t>Example NVD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3E16FF-1267-7D40-A2E6-6796AA3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64886"/>
            <a:ext cx="10546976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Vulnerabilities that directly involve networks and their protocols:</a:t>
            </a:r>
          </a:p>
          <a:p>
            <a:pPr lvl="1"/>
            <a:r>
              <a:rPr lang="en-AU" dirty="0">
                <a:effectLst/>
              </a:rPr>
              <a:t>Network traffic is vulnerable to interception, being read and manipulated</a:t>
            </a:r>
          </a:p>
          <a:p>
            <a:pPr lvl="1"/>
            <a:r>
              <a:rPr lang="en-AU" dirty="0">
                <a:effectLst/>
              </a:rPr>
              <a:t>Network services are vulnerable to poor availability by being overloaded</a:t>
            </a:r>
          </a:p>
          <a:p>
            <a:r>
              <a:rPr lang="en-AU" dirty="0">
                <a:effectLst/>
              </a:rPr>
              <a:t>Sniffing: listening to traffic on a wired or wireless network (</a:t>
            </a:r>
            <a:r>
              <a:rPr lang="en-AU" dirty="0" err="1">
                <a:effectLst/>
              </a:rPr>
              <a:t>WiFi</a:t>
            </a:r>
            <a:r>
              <a:rPr lang="en-AU" dirty="0">
                <a:effectLst/>
              </a:rPr>
              <a:t>, Bluetooth, NFC)</a:t>
            </a:r>
          </a:p>
          <a:p>
            <a:pPr lvl="1"/>
            <a:r>
              <a:rPr lang="en-AU" dirty="0">
                <a:effectLst/>
              </a:rPr>
              <a:t>May involve a “man-in-the-middle” attack</a:t>
            </a:r>
          </a:p>
          <a:p>
            <a:pPr lvl="1"/>
            <a:r>
              <a:rPr lang="en-AU" dirty="0">
                <a:effectLst/>
              </a:rPr>
              <a:t>Wireless can be passively sniffed because it is broadcast</a:t>
            </a:r>
          </a:p>
          <a:p>
            <a:r>
              <a:rPr lang="en-AU" dirty="0">
                <a:effectLst/>
              </a:rPr>
              <a:t>Spoofing: altering communications to pretend to be a different sender</a:t>
            </a:r>
          </a:p>
          <a:p>
            <a:pPr lvl="1"/>
            <a:r>
              <a:rPr lang="en-AU" dirty="0">
                <a:effectLst/>
              </a:rPr>
              <a:t>e.g. Caller ID on an SMS or phone call, senders of emails</a:t>
            </a:r>
          </a:p>
          <a:p>
            <a:pPr lvl="1"/>
            <a:r>
              <a:rPr lang="en-AU" dirty="0">
                <a:effectLst/>
              </a:rPr>
              <a:t>Usually done at the network level altering TCP/IP packets </a:t>
            </a:r>
          </a:p>
          <a:p>
            <a:pPr lvl="1"/>
            <a:r>
              <a:rPr lang="en-AU" dirty="0">
                <a:effectLst/>
              </a:rPr>
              <a:t>Part of a man-in-the-middle attack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022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AU" dirty="0">
                <a:effectLst/>
              </a:rPr>
              <a:t>Denial of service</a:t>
            </a:r>
          </a:p>
          <a:p>
            <a:pPr lvl="2"/>
            <a:r>
              <a:rPr lang="en-AU" dirty="0">
                <a:effectLst/>
              </a:rPr>
              <a:t>Flooding a service with fake requests so that real users can not access the service</a:t>
            </a:r>
          </a:p>
          <a:p>
            <a:pPr lvl="1"/>
            <a:r>
              <a:rPr lang="en-AU" dirty="0">
                <a:effectLst/>
              </a:rPr>
              <a:t>Distributed Denial of Service (DDoS)</a:t>
            </a:r>
          </a:p>
          <a:p>
            <a:pPr lvl="2"/>
            <a:r>
              <a:rPr lang="en-AU" dirty="0">
                <a:effectLst/>
              </a:rPr>
              <a:t>Using many sources for denial of service attacks including Internet of Things (IoT) devices</a:t>
            </a:r>
          </a:p>
          <a:p>
            <a:pPr lvl="1"/>
            <a:r>
              <a:rPr lang="en-AU" dirty="0">
                <a:effectLst/>
              </a:rPr>
              <a:t>Man-in-the-middle attacks</a:t>
            </a:r>
          </a:p>
          <a:p>
            <a:pPr lvl="2"/>
            <a:r>
              <a:rPr lang="en-AU" dirty="0">
                <a:effectLst/>
              </a:rPr>
              <a:t>Intercept network traffic to sniff the packets before passing them to the legitimate destination or to a destination under the attacker’s control</a:t>
            </a:r>
          </a:p>
          <a:p>
            <a:pPr lvl="1"/>
            <a:r>
              <a:rPr lang="en-AU" dirty="0">
                <a:effectLst/>
              </a:rPr>
              <a:t>Hacking: Initial Access and Lateral Movement </a:t>
            </a:r>
          </a:p>
          <a:p>
            <a:pPr lvl="2"/>
            <a:r>
              <a:rPr lang="en-AU" dirty="0">
                <a:effectLst/>
              </a:rPr>
              <a:t>Access a machine through the use of remote access services or through exploitation of vulnerabilities in a network service</a:t>
            </a:r>
          </a:p>
          <a:p>
            <a:pPr lvl="2"/>
            <a:r>
              <a:rPr lang="en-AU" dirty="0">
                <a:effectLst/>
              </a:rPr>
              <a:t>Use a machine to “pivot” to other machines on the same, or different networks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0977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C96AD-7382-0D47-898A-7B0DECC2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 dirty="0"/>
              <a:t>Network 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This 7 year old took 11 minutes to hack the </a:t>
            </a:r>
            <a:r>
              <a:rPr lang="en-AU" sz="1600" dirty="0" err="1">
                <a:effectLst/>
              </a:rPr>
              <a:t>WiFi</a:t>
            </a:r>
            <a:r>
              <a:rPr lang="en-AU" sz="1600" dirty="0">
                <a:effectLst/>
              </a:rPr>
              <a:t> in a Café after watching the </a:t>
            </a:r>
            <a:r>
              <a:rPr lang="en-AU" sz="1600" dirty="0" err="1">
                <a:effectLst/>
              </a:rPr>
              <a:t>howto</a:t>
            </a:r>
            <a:r>
              <a:rPr lang="en-AU" sz="1600" dirty="0">
                <a:effectLst/>
              </a:rPr>
              <a:t> on YouTube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erson sitting at a table with a computer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31A1BD2E-788E-BC4D-8E3F-AA299218C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r="1444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2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Web Vulnerabilities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effectLst/>
              </a:rPr>
              <a:t>Some of the most common applications we use are web applications that are run by web servers. Examples include:</a:t>
            </a:r>
          </a:p>
          <a:p>
            <a:pPr lvl="1"/>
            <a:r>
              <a:rPr lang="en-AU" dirty="0">
                <a:effectLst/>
              </a:rPr>
              <a:t>Banking website</a:t>
            </a:r>
          </a:p>
          <a:p>
            <a:pPr lvl="1"/>
            <a:r>
              <a:rPr lang="en-AU" dirty="0">
                <a:effectLst/>
              </a:rPr>
              <a:t>Netflix</a:t>
            </a:r>
          </a:p>
          <a:p>
            <a:pPr lvl="1"/>
            <a:r>
              <a:rPr lang="en-AU" dirty="0">
                <a:effectLst/>
              </a:rPr>
              <a:t>Amazon</a:t>
            </a:r>
          </a:p>
          <a:p>
            <a:r>
              <a:rPr lang="en-AU" dirty="0">
                <a:effectLst/>
              </a:rPr>
              <a:t>They communicate with browsers and send code and media to display. </a:t>
            </a:r>
          </a:p>
          <a:p>
            <a:r>
              <a:rPr lang="en-AU" dirty="0">
                <a:effectLst/>
              </a:rPr>
              <a:t>Some functionality is run on the browser, but important things like “transfer this money to my friend” are done on the server</a:t>
            </a:r>
          </a:p>
          <a:p>
            <a:r>
              <a:rPr lang="en-AU" dirty="0">
                <a:effectLst/>
              </a:rPr>
              <a:t>There are numerous places where vulnerabilities can exist and there are common ones that occur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3865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Cats generated by a Generative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Adverserial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Network (GAN)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ajolicoeur.wordpress.com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/cats/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train_37600">
            <a:extLst>
              <a:ext uri="{FF2B5EF4-FFF2-40B4-BE49-F238E27FC236}">
                <a16:creationId xmlns:a16="http://schemas.microsoft.com/office/drawing/2014/main" id="{8400257E-AA7C-504C-827D-85CF021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5340"/>
            <a:ext cx="522732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OWASP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Open Web Application Security project maintains a list of top 10 vulnerabilities:</a:t>
            </a:r>
          </a:p>
          <a:p>
            <a:r>
              <a:rPr lang="en-AU" sz="2000" dirty="0"/>
              <a:t>They can be split into the following types of error:</a:t>
            </a:r>
          </a:p>
          <a:p>
            <a:pPr lvl="1"/>
            <a:r>
              <a:rPr lang="en-AU" sz="1800" dirty="0"/>
              <a:t>Programming errors</a:t>
            </a:r>
          </a:p>
          <a:p>
            <a:pPr lvl="2"/>
            <a:r>
              <a:rPr lang="en-AU" sz="1600" dirty="0"/>
              <a:t>Authentication</a:t>
            </a:r>
          </a:p>
          <a:p>
            <a:pPr lvl="2"/>
            <a:r>
              <a:rPr lang="en-AU" sz="1600" dirty="0"/>
              <a:t>Input sanitization: Injection, Cross-Site Scripting (XSS)</a:t>
            </a:r>
          </a:p>
          <a:p>
            <a:pPr lvl="2"/>
            <a:r>
              <a:rPr lang="en-AU" sz="1600" dirty="0"/>
              <a:t>Security and access</a:t>
            </a:r>
          </a:p>
          <a:p>
            <a:pPr lvl="1"/>
            <a:r>
              <a:rPr lang="en-AU" sz="1800" dirty="0"/>
              <a:t>Configuration errors</a:t>
            </a:r>
          </a:p>
          <a:p>
            <a:pPr lvl="2"/>
            <a:r>
              <a:rPr lang="en-AU" sz="1600" dirty="0"/>
              <a:t>Insufficient logging or monitoring</a:t>
            </a:r>
          </a:p>
          <a:p>
            <a:pPr lvl="2"/>
            <a:r>
              <a:rPr lang="en-AU" sz="1600" dirty="0"/>
              <a:t>Security configuration</a:t>
            </a:r>
          </a:p>
          <a:p>
            <a:pPr lvl="1"/>
            <a:r>
              <a:rPr lang="en-AU" sz="1800" dirty="0"/>
              <a:t>3</a:t>
            </a:r>
            <a:r>
              <a:rPr lang="en-AU" sz="1800" baseline="30000" dirty="0"/>
              <a:t>rd</a:t>
            </a:r>
            <a:r>
              <a:rPr lang="en-AU" sz="1800" dirty="0"/>
              <a:t> party programming errors</a:t>
            </a:r>
          </a:p>
          <a:p>
            <a:pPr lvl="2"/>
            <a:r>
              <a:rPr lang="en-AU" sz="1600" dirty="0"/>
              <a:t>Using components with known vulnerabilities	</a:t>
            </a:r>
          </a:p>
        </p:txBody>
      </p:sp>
    </p:spTree>
    <p:extLst>
      <p:ext uri="{BB962C8B-B14F-4D97-AF65-F5344CB8AC3E}">
        <p14:creationId xmlns:p14="http://schemas.microsoft.com/office/powerpoint/2010/main" val="4166698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Penetration Testing (Ethical Hacking)</a:t>
            </a:r>
          </a:p>
          <a:p>
            <a:pPr lvl="1"/>
            <a:r>
              <a:rPr lang="en-AU" sz="1800" dirty="0">
                <a:effectLst/>
              </a:rPr>
              <a:t>Professionals who use tools and their skills to look for vulnerabilities</a:t>
            </a:r>
          </a:p>
          <a:p>
            <a:pPr lvl="1"/>
            <a:r>
              <a:rPr lang="en-AU" sz="1800" dirty="0">
                <a:effectLst/>
              </a:rPr>
              <a:t>Will operate within an agreed scope regarding what they can and can’t do</a:t>
            </a:r>
          </a:p>
          <a:p>
            <a:pPr lvl="1"/>
            <a:r>
              <a:rPr lang="en-AU" sz="1800" dirty="0">
                <a:effectLst/>
              </a:rPr>
              <a:t>May be done as White Box, Grey Box or Black Box depending on how much information is provided about the network and the applications that are running on them</a:t>
            </a:r>
          </a:p>
          <a:p>
            <a:r>
              <a:rPr lang="en-AU" sz="2000" dirty="0">
                <a:effectLst/>
              </a:rPr>
              <a:t>Red Teams</a:t>
            </a:r>
          </a:p>
          <a:p>
            <a:pPr lvl="1"/>
            <a:r>
              <a:rPr lang="en-AU" sz="1800" dirty="0">
                <a:effectLst/>
              </a:rPr>
              <a:t>Teams of ethical hackers that will try and penetrate a network, sometimes adopting Tactics, Techniques and Procedures of known hacker groups</a:t>
            </a:r>
          </a:p>
          <a:p>
            <a:pPr lvl="1"/>
            <a:r>
              <a:rPr lang="en-AU" sz="1800" dirty="0">
                <a:effectLst/>
              </a:rPr>
              <a:t>They may operate against a Blue Team that tries to defend against the attack</a:t>
            </a:r>
          </a:p>
          <a:p>
            <a:pPr lvl="1"/>
            <a:r>
              <a:rPr lang="en-AU" sz="1800" dirty="0">
                <a:effectLst/>
              </a:rPr>
              <a:t>The purpose again is to highlight vulnerabilities</a:t>
            </a:r>
          </a:p>
          <a:p>
            <a:pPr lvl="1"/>
            <a:r>
              <a:rPr lang="en-AU" sz="1800" dirty="0">
                <a:effectLst/>
              </a:rPr>
              <a:t>Sometimes Blue and Red teams are combined to form Purple teams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42410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>
                <a:effectLst/>
              </a:rPr>
              <a:t>Vulnerability scanning</a:t>
            </a:r>
          </a:p>
          <a:p>
            <a:pPr lvl="1"/>
            <a:r>
              <a:rPr lang="en-AU" sz="1800" dirty="0">
                <a:effectLst/>
              </a:rPr>
              <a:t>Use tools that carry out an automated scan of the network and its services::</a:t>
            </a:r>
          </a:p>
          <a:p>
            <a:pPr lvl="2"/>
            <a:r>
              <a:rPr lang="en-AU" sz="1600" dirty="0">
                <a:effectLst/>
              </a:rPr>
              <a:t>nmap</a:t>
            </a:r>
          </a:p>
          <a:p>
            <a:pPr lvl="2"/>
            <a:r>
              <a:rPr lang="en-AU" sz="1600" dirty="0">
                <a:effectLst/>
              </a:rPr>
              <a:t>OpenVAS</a:t>
            </a:r>
          </a:p>
          <a:p>
            <a:pPr lvl="2"/>
            <a:r>
              <a:rPr lang="en-AU" sz="1600" dirty="0" err="1">
                <a:effectLst/>
              </a:rPr>
              <a:t>BurpSuite</a:t>
            </a:r>
            <a:endParaRPr lang="en-AU" sz="1600" dirty="0">
              <a:effectLst/>
            </a:endParaRPr>
          </a:p>
          <a:p>
            <a:pPr lvl="2"/>
            <a:r>
              <a:rPr lang="en-AU" sz="1600" dirty="0">
                <a:effectLst/>
              </a:rPr>
              <a:t>Zap</a:t>
            </a:r>
          </a:p>
          <a:p>
            <a:pPr lvl="2"/>
            <a:r>
              <a:rPr lang="en-AU" sz="1600" dirty="0">
                <a:effectLst/>
              </a:rPr>
              <a:t>Nessus</a:t>
            </a:r>
          </a:p>
          <a:p>
            <a:pPr lvl="2"/>
            <a:r>
              <a:rPr lang="en-AU" sz="1600" dirty="0" err="1">
                <a:effectLst/>
              </a:rPr>
              <a:t>Nikto</a:t>
            </a:r>
            <a:endParaRPr lang="en-AU" sz="1600" dirty="0">
              <a:effectLst/>
            </a:endParaRPr>
          </a:p>
          <a:p>
            <a:pPr lvl="1"/>
            <a:r>
              <a:rPr lang="en-AU" sz="1800" dirty="0">
                <a:effectLst/>
              </a:rPr>
              <a:t>These will look for vulnerabilities based on a database. They rely on being able to version software  discovered accurately to be able to check if there are known vulnerabilities. i.e. it doesn’t try and exploit vulnerabilities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4907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3567-5243-45BC-9C25-261D8502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2" y="884464"/>
            <a:ext cx="10353762" cy="4716236"/>
          </a:xfrm>
        </p:spPr>
        <p:txBody>
          <a:bodyPr>
            <a:normAutofit/>
          </a:bodyPr>
          <a:lstStyle/>
          <a:p>
            <a:r>
              <a:rPr lang="en-AU" sz="2800" dirty="0"/>
              <a:t>DVWA (Damn Vulnerable Web Application)</a:t>
            </a:r>
          </a:p>
          <a:p>
            <a:r>
              <a:rPr lang="en-AU" sz="2800" dirty="0"/>
              <a:t>Popular Web Attacks</a:t>
            </a:r>
          </a:p>
          <a:p>
            <a:pPr lvl="1"/>
            <a:r>
              <a:rPr lang="en-AU" sz="2800" dirty="0"/>
              <a:t>SQLi (SQL injection)</a:t>
            </a:r>
          </a:p>
          <a:p>
            <a:pPr lvl="1"/>
            <a:r>
              <a:rPr lang="en-AU" sz="2800" dirty="0"/>
              <a:t>Command Injection</a:t>
            </a:r>
          </a:p>
          <a:p>
            <a:pPr lvl="1"/>
            <a:r>
              <a:rPr lang="en-AU" sz="2800" dirty="0"/>
              <a:t>XSS (Cross Site Scripting)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1740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AFEE-9BA0-49B2-8E80-120D4C9A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5564-A45F-4208-A8B7-B2082F97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3" y="5828226"/>
            <a:ext cx="5910943" cy="797379"/>
          </a:xfrm>
        </p:spPr>
        <p:txBody>
          <a:bodyPr>
            <a:normAutofit fontScale="92500"/>
          </a:bodyPr>
          <a:lstStyle/>
          <a:p>
            <a:pPr marL="450000" lvl="1" indent="0">
              <a:buNone/>
            </a:pPr>
            <a:r>
              <a:rPr lang="en-AU" sz="3000" b="1" dirty="0"/>
              <a:t>https://github.com/digininja/DVWA</a:t>
            </a:r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23DB4-A8C2-4E3D-AA3B-29697B1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0" y="1080855"/>
            <a:ext cx="10500896" cy="4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6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66C9-9953-486E-B29D-0D1AE00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54790"/>
          </a:xfrm>
        </p:spPr>
        <p:txBody>
          <a:bodyPr/>
          <a:lstStyle/>
          <a:p>
            <a:r>
              <a:rPr lang="en-AU" dirty="0"/>
              <a:t>Deploying 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C66-7170-4286-85E0-E9A19307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8" y="1054790"/>
            <a:ext cx="10353762" cy="3714749"/>
          </a:xfrm>
        </p:spPr>
        <p:txBody>
          <a:bodyPr>
            <a:noAutofit/>
          </a:bodyPr>
          <a:lstStyle/>
          <a:p>
            <a:r>
              <a:rPr lang="en-AU" sz="2800" dirty="0"/>
              <a:t>Docker image is available:</a:t>
            </a:r>
          </a:p>
          <a:p>
            <a:pPr lvl="1"/>
            <a:r>
              <a:rPr lang="en-AU" sz="2800" dirty="0">
                <a:hlinkClick r:id="rId3"/>
              </a:rPr>
              <a:t>https://hub.docker.com/r/vulnerables/web-dvwa</a:t>
            </a:r>
            <a:endParaRPr lang="en-AU" sz="2800" dirty="0"/>
          </a:p>
          <a:p>
            <a:r>
              <a:rPr lang="en-AU" sz="2800" dirty="0"/>
              <a:t>Run this image in your VM:</a:t>
            </a:r>
          </a:p>
          <a:p>
            <a:pPr lvl="1"/>
            <a:r>
              <a:rPr lang="en-AU" sz="2800" dirty="0"/>
              <a:t>docker run --rm -it -p 80:80 </a:t>
            </a:r>
            <a:r>
              <a:rPr lang="en-AU" sz="2800" dirty="0" err="1"/>
              <a:t>vulnerables</a:t>
            </a:r>
            <a:r>
              <a:rPr lang="en-AU" sz="2800" dirty="0"/>
              <a:t>/web-</a:t>
            </a:r>
            <a:r>
              <a:rPr lang="en-AU" sz="2800" dirty="0" err="1"/>
              <a:t>dvwa</a:t>
            </a:r>
            <a:endParaRPr lang="en-AU" sz="2800" dirty="0"/>
          </a:p>
          <a:p>
            <a:r>
              <a:rPr lang="en-AU" sz="2800" dirty="0"/>
              <a:t>Open a browser</a:t>
            </a:r>
          </a:p>
          <a:p>
            <a:pPr lvl="1"/>
            <a:r>
              <a:rPr lang="en-AU" sz="2600" dirty="0"/>
              <a:t>Enter a URL: localhost/</a:t>
            </a:r>
            <a:r>
              <a:rPr lang="en-AU" sz="2600" dirty="0" err="1"/>
              <a:t>setup.php</a:t>
            </a: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62161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up">
            <a:extLst>
              <a:ext uri="{FF2B5EF4-FFF2-40B4-BE49-F238E27FC236}">
                <a16:creationId xmlns:a16="http://schemas.microsoft.com/office/drawing/2014/main" id="{D00D0A4D-3404-4FDF-8AA9-E6E7719D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6" y="0"/>
            <a:ext cx="11111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1BD9C1-FC5C-4C7F-8BA5-09CAD804DF8F}"/>
              </a:ext>
            </a:extLst>
          </p:cNvPr>
          <p:cNvCxnSpPr>
            <a:cxnSpLocks/>
          </p:cNvCxnSpPr>
          <p:nvPr/>
        </p:nvCxnSpPr>
        <p:spPr>
          <a:xfrm>
            <a:off x="3840018" y="48869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943DAD-C45E-4ADF-96F7-AFCEB7AB7F8C}"/>
              </a:ext>
            </a:extLst>
          </p:cNvPr>
          <p:cNvCxnSpPr>
            <a:cxnSpLocks/>
          </p:cNvCxnSpPr>
          <p:nvPr/>
        </p:nvCxnSpPr>
        <p:spPr>
          <a:xfrm>
            <a:off x="4506479" y="480026"/>
            <a:ext cx="317904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51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9578-DD1D-48D1-91AF-163DA0E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77564"/>
            <a:ext cx="7975600" cy="4652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C9878-7CC7-4509-9975-A873542F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04" y="-342901"/>
            <a:ext cx="6786796" cy="1587501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Login with default credentials.</a:t>
            </a:r>
          </a:p>
          <a:p>
            <a:pPr lvl="1"/>
            <a:r>
              <a:rPr lang="en-AU" sz="2800" dirty="0"/>
              <a:t>Username: admin; Password: password</a:t>
            </a:r>
          </a:p>
        </p:txBody>
      </p:sp>
    </p:spTree>
    <p:extLst>
      <p:ext uri="{BB962C8B-B14F-4D97-AF65-F5344CB8AC3E}">
        <p14:creationId xmlns:p14="http://schemas.microsoft.com/office/powerpoint/2010/main" val="742099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411722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SQLi?</a:t>
            </a:r>
          </a:p>
          <a:p>
            <a:pPr lvl="1"/>
            <a:r>
              <a:rPr lang="en-US" sz="2800" dirty="0"/>
              <a:t>SQL is Structured Query Language used to manage relational databases.</a:t>
            </a:r>
          </a:p>
          <a:p>
            <a:pPr lvl="1"/>
            <a:r>
              <a:rPr lang="en-US" sz="2800" dirty="0"/>
              <a:t>SQLi is an attack that targets security vulnerabilities in web applications that use SQL-based databases. SQLi allows an attacker to inject malicious SQL code into a vulnerable web application, which can break the CIA triad.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04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How does SQLi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E6E4-3848-465F-B3FD-46C1B23F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57747"/>
            <a:ext cx="10071779" cy="5001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D883DE-480B-4B56-9842-65D7CA568C2D}"/>
              </a:ext>
            </a:extLst>
          </p:cNvPr>
          <p:cNvCxnSpPr>
            <a:cxnSpLocks/>
          </p:cNvCxnSpPr>
          <p:nvPr/>
        </p:nvCxnSpPr>
        <p:spPr>
          <a:xfrm>
            <a:off x="1745673" y="1965926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0CBE6-2D32-47CF-A224-BFCA6B578D6B}"/>
              </a:ext>
            </a:extLst>
          </p:cNvPr>
          <p:cNvCxnSpPr>
            <a:cxnSpLocks/>
          </p:cNvCxnSpPr>
          <p:nvPr/>
        </p:nvCxnSpPr>
        <p:spPr>
          <a:xfrm>
            <a:off x="1745672" y="2478544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5106C9-3F46-461B-A8FB-425CA4D7AABD}"/>
              </a:ext>
            </a:extLst>
          </p:cNvPr>
          <p:cNvCxnSpPr>
            <a:cxnSpLocks/>
          </p:cNvCxnSpPr>
          <p:nvPr/>
        </p:nvCxnSpPr>
        <p:spPr>
          <a:xfrm>
            <a:off x="1745673" y="2949599"/>
            <a:ext cx="910504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08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dgm="http://schemas.openxmlformats.org/drawingml/2006/diagram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3 things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8948F2-20DD-457F-A5DF-1D123E15A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55936"/>
              </p:ext>
            </p:extLst>
          </p:nvPr>
        </p:nvGraphicFramePr>
        <p:xfrm>
          <a:off x="994273" y="924389"/>
          <a:ext cx="10203453" cy="300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3239428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F51C21C-A7CC-4396-866F-B3B4B7FB8E2B}"/>
              </a:ext>
            </a:extLst>
          </p:cNvPr>
          <p:cNvGraphicFramePr>
            <a:graphicFrameLocks noGrp="1"/>
          </p:cNvGraphicFramePr>
          <p:nvPr/>
        </p:nvGraphicFramePr>
        <p:xfrm>
          <a:off x="641891" y="4424072"/>
          <a:ext cx="600829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39">
                  <a:extLst>
                    <a:ext uri="{9D8B030D-6E8A-4147-A177-3AD203B41FA5}">
                      <a16:colId xmlns:a16="http://schemas.microsoft.com/office/drawing/2014/main" val="2440712974"/>
                    </a:ext>
                  </a:extLst>
                </a:gridCol>
                <a:gridCol w="1990678">
                  <a:extLst>
                    <a:ext uri="{9D8B030D-6E8A-4147-A177-3AD203B41FA5}">
                      <a16:colId xmlns:a16="http://schemas.microsoft.com/office/drawing/2014/main" val="3046353723"/>
                    </a:ext>
                  </a:extLst>
                </a:gridCol>
                <a:gridCol w="1698173">
                  <a:extLst>
                    <a:ext uri="{9D8B030D-6E8A-4147-A177-3AD203B41FA5}">
                      <a16:colId xmlns:a16="http://schemas.microsoft.com/office/drawing/2014/main" val="1693190542"/>
                    </a:ext>
                  </a:extLst>
                </a:gridCol>
              </a:tblGrid>
              <a:tr h="361486"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first_name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‘Alice’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‘1’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82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‘Bob’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‘2’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020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1002865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1' or '1’=‘1</a:t>
            </a:r>
          </a:p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   ‘$id’ = ‘  1’   or  ‘1’=‘1  ’</a:t>
            </a:r>
          </a:p>
          <a:p>
            <a:pPr marL="450000" lvl="1" indent="0">
              <a:buNone/>
            </a:pPr>
            <a:r>
              <a:rPr lang="en-AU" sz="2800" dirty="0" err="1">
                <a:solidFill>
                  <a:srgbClr val="FF0000"/>
                </a:solidFill>
              </a:rPr>
              <a:t>user_id</a:t>
            </a:r>
            <a:r>
              <a:rPr lang="en-AU" sz="2800" dirty="0">
                <a:solidFill>
                  <a:srgbClr val="FF0000"/>
                </a:solidFill>
              </a:rPr>
              <a:t> =  ‘1’   or  ‘1’=‘1’</a:t>
            </a:r>
          </a:p>
          <a:p>
            <a:pPr marL="36900" indent="0">
              <a:buNone/>
            </a:pPr>
            <a:r>
              <a:rPr lang="en-AU" sz="26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200F6-785C-41CF-A0D1-D89B135572D6}"/>
              </a:ext>
            </a:extLst>
          </p:cNvPr>
          <p:cNvSpPr/>
          <p:nvPr/>
        </p:nvSpPr>
        <p:spPr>
          <a:xfrm>
            <a:off x="2488767" y="4086809"/>
            <a:ext cx="746449" cy="649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5703-FCCD-4AFC-A590-319A7B874AE5}"/>
              </a:ext>
            </a:extLst>
          </p:cNvPr>
          <p:cNvSpPr/>
          <p:nvPr/>
        </p:nvSpPr>
        <p:spPr>
          <a:xfrm>
            <a:off x="3776468" y="4086809"/>
            <a:ext cx="1175657" cy="649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4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0" y="2685778"/>
            <a:ext cx="11977284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600" dirty="0"/>
              <a:t>   </a:t>
            </a:r>
          </a:p>
          <a:p>
            <a:pPr marL="36900" indent="0">
              <a:buNone/>
            </a:pPr>
            <a:r>
              <a:rPr lang="en-AU" sz="2600" dirty="0">
                <a:solidFill>
                  <a:schemeClr val="tx1"/>
                </a:solidFill>
              </a:rPr>
              <a:t>    </a:t>
            </a:r>
            <a:r>
              <a:rPr lang="en-US" sz="2800" dirty="0">
                <a:solidFill>
                  <a:schemeClr val="tx1"/>
                </a:solidFill>
              </a:rPr>
              <a:t>The SELECT statement: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returns first name and second name where user id equals to 1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returns all other users’ first name and second name from the "users" table.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41" y="1330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4624A-CF1A-44BD-9619-6E3AFE15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122259"/>
            <a:ext cx="10901505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command injection?</a:t>
            </a:r>
          </a:p>
          <a:p>
            <a:pPr lvl="1"/>
            <a:r>
              <a:rPr lang="en-US" sz="2800" dirty="0"/>
              <a:t>I</a:t>
            </a:r>
            <a:r>
              <a:rPr lang="en-US" altLang="zh-CN" sz="2800" dirty="0"/>
              <a:t>t</a:t>
            </a:r>
            <a:r>
              <a:rPr lang="en-US" sz="2800" dirty="0"/>
              <a:t> is an attack that allows a malicious user to inject crafted shell commands into vulnerable web applications. These commands are then executed by the applications to break the CIA triad.</a:t>
            </a:r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756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23623-59A9-446D-90BF-9300A935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1452828"/>
            <a:ext cx="9952517" cy="49998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662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387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28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</a:t>
            </a:r>
            <a:r>
              <a:rPr lang="en-AU" sz="2800" dirty="0" err="1">
                <a:solidFill>
                  <a:srgbClr val="FF0000"/>
                </a:solidFill>
              </a:rPr>
              <a:t>cmd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is a variable; </a:t>
            </a:r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‘ping –c 4’ </a:t>
            </a:r>
            <a:r>
              <a:rPr lang="en-AU" sz="2800" dirty="0"/>
              <a:t>is a shell command; The dot (</a:t>
            </a:r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AU" sz="2800" dirty="0"/>
              <a:t>) is an operator; </a:t>
            </a:r>
            <a:r>
              <a:rPr lang="en-AU" sz="2800" dirty="0">
                <a:solidFill>
                  <a:srgbClr val="FF0000"/>
                </a:solidFill>
              </a:rPr>
              <a:t>$target </a:t>
            </a:r>
            <a:r>
              <a:rPr lang="en-AU" sz="2800" dirty="0"/>
              <a:t>is a variable.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7634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8EE3-B421-4746-BBD2-16B34AB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1301FD-7D80-402A-9042-45AEF234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5" y="1092159"/>
            <a:ext cx="11411722" cy="5114088"/>
          </a:xfrm>
        </p:spPr>
        <p:txBody>
          <a:bodyPr>
            <a:normAutofit/>
          </a:bodyPr>
          <a:lstStyle/>
          <a:p>
            <a:r>
              <a:rPr lang="en-AU" sz="2800" dirty="0"/>
              <a:t>What is </a:t>
            </a:r>
            <a:r>
              <a:rPr lang="en-US" sz="2800" dirty="0"/>
              <a:t>XSS?</a:t>
            </a:r>
          </a:p>
          <a:p>
            <a:pPr lvl="1"/>
            <a:r>
              <a:rPr lang="en-US" sz="2800" dirty="0"/>
              <a:t>XSS allows an attacker to inject malicious scripts into a vulnerable web page that is viewed by other users, e.g., triggering users into opening a phishing website.</a:t>
            </a:r>
          </a:p>
          <a:p>
            <a:pPr lvl="1"/>
            <a:r>
              <a:rPr lang="en-US" sz="2800" dirty="0"/>
              <a:t>XSS types: DOM XSS, Stored XSS, </a:t>
            </a:r>
            <a:r>
              <a:rPr lang="en-US" sz="2800" dirty="0">
                <a:solidFill>
                  <a:srgbClr val="FF0000"/>
                </a:solidFill>
              </a:rPr>
              <a:t>Reflected XSS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663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All attempts to intentionally access or harm information assets without (or exceeding) authorization by circumventing or thwarting logical security mechanisms. </a:t>
            </a:r>
          </a:p>
          <a:p>
            <a:pPr lvl="1"/>
            <a:r>
              <a:rPr lang="en-AU" sz="2200" dirty="0"/>
              <a:t>Examples of actions: Backdoor, Brute force, C2, DoS, Exploit Vulnerability, Network sniffing, SQL Injection</a:t>
            </a:r>
          </a:p>
          <a:p>
            <a:r>
              <a:rPr lang="en-AU" sz="2400" dirty="0"/>
              <a:t>Type of hacker</a:t>
            </a:r>
          </a:p>
          <a:p>
            <a:r>
              <a:rPr lang="en-AU" sz="2400" dirty="0"/>
              <a:t>Vector: email, network attack, physical</a:t>
            </a:r>
          </a:p>
          <a:p>
            <a:endParaRPr lang="en-AU" sz="2000" dirty="0">
              <a:latin typeface="Speak Pro" panose="020B0504020101020102" pitchFamily="34" charset="0"/>
            </a:endParaRPr>
          </a:p>
          <a:p>
            <a:endParaRPr lang="en-AU" sz="2200" dirty="0">
              <a:latin typeface="Speak Pro" panose="020B0504020101020102" pitchFamily="34" charset="0"/>
            </a:endParaRPr>
          </a:p>
          <a:p>
            <a:pPr lvl="1"/>
            <a:endParaRPr lang="en-AU" sz="2000" dirty="0">
              <a:latin typeface="Speak Pro" panose="020B0504020101020102" pitchFamily="34" charset="0"/>
            </a:endParaRPr>
          </a:p>
          <a:p>
            <a:pPr lvl="1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607923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0B06-E52A-4142-BC4D-A4BF4AB4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6" y="1619250"/>
            <a:ext cx="10125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8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1131374"/>
            <a:ext cx="10353762" cy="799724"/>
          </a:xfrm>
        </p:spPr>
        <p:txBody>
          <a:bodyPr/>
          <a:lstStyle/>
          <a:p>
            <a:r>
              <a:rPr lang="en-AU" sz="2800" dirty="0"/>
              <a:t>How does XSS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E2908-6DBA-49E0-98A6-E08B43C4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7" y="1774752"/>
            <a:ext cx="9855359" cy="38087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1453800" y="3429000"/>
            <a:ext cx="874078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1786208" y="446369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D894FE-0D12-45F7-B1A1-E955BD233D35}"/>
              </a:ext>
            </a:extLst>
          </p:cNvPr>
          <p:cNvCxnSpPr>
            <a:cxnSpLocks/>
          </p:cNvCxnSpPr>
          <p:nvPr/>
        </p:nvCxnSpPr>
        <p:spPr>
          <a:xfrm>
            <a:off x="1277127" y="2670564"/>
            <a:ext cx="428709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93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Implementing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Implement </a:t>
            </a:r>
            <a:r>
              <a:rPr lang="en-AU" sz="1800" dirty="0" err="1"/>
              <a:t>Defense</a:t>
            </a:r>
            <a:r>
              <a:rPr lang="en-AU" sz="1800" dirty="0"/>
              <a:t> in Depth: i.e. have multiple layers of controls that implement security at each level</a:t>
            </a:r>
          </a:p>
          <a:p>
            <a:r>
              <a:rPr lang="en-AU" sz="1800" dirty="0"/>
              <a:t>Traditionally, people implemented a perimeter firewall to protect company</a:t>
            </a:r>
          </a:p>
          <a:p>
            <a:pPr lvl="1"/>
            <a:r>
              <a:rPr lang="en-AU" sz="1600" dirty="0"/>
              <a:t>This doesn’t work so well when everyone is working remotely</a:t>
            </a:r>
          </a:p>
          <a:p>
            <a:r>
              <a:rPr lang="en-AU" sz="1800" dirty="0"/>
              <a:t>Partition the network into different functional concerns e.g. Departments in an organisation, servers from the administration network, staff from students.</a:t>
            </a:r>
          </a:p>
          <a:p>
            <a:r>
              <a:rPr lang="en-AU" sz="1800" dirty="0"/>
              <a:t>Externally facing services like web servers put into a DMZ (Demilitarized Zone)</a:t>
            </a:r>
          </a:p>
        </p:txBody>
      </p:sp>
    </p:spTree>
    <p:extLst>
      <p:ext uri="{BB962C8B-B14F-4D97-AF65-F5344CB8AC3E}">
        <p14:creationId xmlns:p14="http://schemas.microsoft.com/office/powerpoint/2010/main" val="2236901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DMZ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A9F967F-F847-8743-9D47-32AFE6D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3933" y="3618101"/>
            <a:ext cx="1280984" cy="1280984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D1D2415A-BADB-7A4C-A210-3CC6EF65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4078" y="3118996"/>
            <a:ext cx="914400" cy="91440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53114261-D7D5-0541-AF46-F39FE2C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1416" y="3118996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D78C7-DFD1-5142-AF9D-6F9ECD11D35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9074917" y="4033396"/>
            <a:ext cx="353699" cy="225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2CEF9-35B5-1B49-B5F3-D4CC9E0B70E8}"/>
              </a:ext>
            </a:extLst>
          </p:cNvPr>
          <p:cNvCxnSpPr>
            <a:cxnSpLocks/>
          </p:cNvCxnSpPr>
          <p:nvPr/>
        </p:nvCxnSpPr>
        <p:spPr>
          <a:xfrm flipH="1">
            <a:off x="1823592" y="4399981"/>
            <a:ext cx="1932862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FA108C-C3A0-E443-BB42-BC5343AA6EB4}"/>
              </a:ext>
            </a:extLst>
          </p:cNvPr>
          <p:cNvCxnSpPr>
            <a:cxnSpLocks/>
          </p:cNvCxnSpPr>
          <p:nvPr/>
        </p:nvCxnSpPr>
        <p:spPr>
          <a:xfrm flipH="1">
            <a:off x="1823592" y="4432928"/>
            <a:ext cx="1932862" cy="10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B6966-A2CB-0240-8AE0-1C7038CF081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1278" y="40333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EB6C9-DC09-A849-9DE4-DF1556543D49}"/>
              </a:ext>
            </a:extLst>
          </p:cNvPr>
          <p:cNvSpPr txBox="1"/>
          <p:nvPr/>
        </p:nvSpPr>
        <p:spPr>
          <a:xfrm>
            <a:off x="1100744" y="2749664"/>
            <a:ext cx="21933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Company Employee</a:t>
            </a:r>
          </a:p>
        </p:txBody>
      </p:sp>
      <p:pic>
        <p:nvPicPr>
          <p:cNvPr id="14" name="Content Placeholder 4" descr="Server outline">
            <a:extLst>
              <a:ext uri="{FF2B5EF4-FFF2-40B4-BE49-F238E27FC236}">
                <a16:creationId xmlns:a16="http://schemas.microsoft.com/office/drawing/2014/main" id="{51117782-C187-C448-8970-3D79FBC9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189" y="3289191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07C2E-7F72-AA42-8095-794DBD0CF11E}"/>
              </a:ext>
            </a:extLst>
          </p:cNvPr>
          <p:cNvGrpSpPr/>
          <p:nvPr/>
        </p:nvGrpSpPr>
        <p:grpSpPr>
          <a:xfrm>
            <a:off x="3690973" y="3926305"/>
            <a:ext cx="914400" cy="914400"/>
            <a:chOff x="5327821" y="5159501"/>
            <a:chExt cx="914400" cy="914400"/>
          </a:xfrm>
        </p:grpSpPr>
        <p:pic>
          <p:nvPicPr>
            <p:cNvPr id="16" name="Graphic 15" descr="Full Brick Wall outline">
              <a:extLst>
                <a:ext uri="{FF2B5EF4-FFF2-40B4-BE49-F238E27FC236}">
                  <a16:creationId xmlns:a16="http://schemas.microsoft.com/office/drawing/2014/main" id="{0764D91D-08BF-8043-8955-7BD5C005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ire outline">
              <a:extLst>
                <a:ext uri="{FF2B5EF4-FFF2-40B4-BE49-F238E27FC236}">
                  <a16:creationId xmlns:a16="http://schemas.microsoft.com/office/drawing/2014/main" id="{2CF00A7C-2492-2743-B056-1481213A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9F3AFB-3CB9-3745-9AFC-C4E9F6F335CB}"/>
              </a:ext>
            </a:extLst>
          </p:cNvPr>
          <p:cNvCxnSpPr>
            <a:cxnSpLocks/>
          </p:cNvCxnSpPr>
          <p:nvPr/>
        </p:nvCxnSpPr>
        <p:spPr>
          <a:xfrm flipH="1">
            <a:off x="6754327" y="4387255"/>
            <a:ext cx="1039606" cy="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E8C-5CD2-BB49-9525-8C69AEE205BE}"/>
              </a:ext>
            </a:extLst>
          </p:cNvPr>
          <p:cNvCxnSpPr>
            <a:cxnSpLocks/>
          </p:cNvCxnSpPr>
          <p:nvPr/>
        </p:nvCxnSpPr>
        <p:spPr>
          <a:xfrm flipH="1" flipV="1">
            <a:off x="6764939" y="4421416"/>
            <a:ext cx="1028994" cy="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CCF65-9EF7-6E4C-BBC5-C46705D2E4AC}"/>
              </a:ext>
            </a:extLst>
          </p:cNvPr>
          <p:cNvGrpSpPr/>
          <p:nvPr/>
        </p:nvGrpSpPr>
        <p:grpSpPr>
          <a:xfrm>
            <a:off x="5889723" y="3917698"/>
            <a:ext cx="914400" cy="914400"/>
            <a:chOff x="5327821" y="5159501"/>
            <a:chExt cx="914400" cy="914400"/>
          </a:xfrm>
        </p:grpSpPr>
        <p:pic>
          <p:nvPicPr>
            <p:cNvPr id="21" name="Graphic 20" descr="Full Brick Wall outline">
              <a:extLst>
                <a:ext uri="{FF2B5EF4-FFF2-40B4-BE49-F238E27FC236}">
                  <a16:creationId xmlns:a16="http://schemas.microsoft.com/office/drawing/2014/main" id="{BDFF4BD4-7BEF-7D4E-AC81-FC0C2C0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Fire outline">
              <a:extLst>
                <a:ext uri="{FF2B5EF4-FFF2-40B4-BE49-F238E27FC236}">
                  <a16:creationId xmlns:a16="http://schemas.microsoft.com/office/drawing/2014/main" id="{B55DAEC0-98AC-774F-8949-FE38476E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383AC1-72CB-AD45-82C9-AFAD37743C83}"/>
              </a:ext>
            </a:extLst>
          </p:cNvPr>
          <p:cNvSpPr txBox="1"/>
          <p:nvPr/>
        </p:nvSpPr>
        <p:spPr>
          <a:xfrm>
            <a:off x="4920083" y="4547891"/>
            <a:ext cx="6837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A01D35-1112-0A4B-8875-FEE4E8AADD28}"/>
              </a:ext>
            </a:extLst>
          </p:cNvPr>
          <p:cNvSpPr txBox="1"/>
          <p:nvPr/>
        </p:nvSpPr>
        <p:spPr>
          <a:xfrm>
            <a:off x="4416473" y="3021904"/>
            <a:ext cx="1966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0C12-8F5B-3447-8BEB-74D5B4270267}"/>
              </a:ext>
            </a:extLst>
          </p:cNvPr>
          <p:cNvSpPr txBox="1"/>
          <p:nvPr/>
        </p:nvSpPr>
        <p:spPr>
          <a:xfrm>
            <a:off x="9074917" y="2749664"/>
            <a:ext cx="1065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44767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800" dirty="0"/>
              <a:t>Computers are built up using a secure baseline image: configuration of Windows (for example) that has default user, system and security settings, certain software profiles</a:t>
            </a:r>
          </a:p>
          <a:p>
            <a:r>
              <a:rPr lang="en-AU" sz="1800" dirty="0"/>
              <a:t>Can implement Australian Signals Directorate (ASD) Essential Eight: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control: prevent the execution of unapproved/malicious  programs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Configure Microsoft Office macro settings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Restrict administration privileges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Multi-factor Authentication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Daily backups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Patching applications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hardening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 Operating Systems 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929388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Windows has a variety of scripting languages that can be used for malicious purposes</a:t>
            </a:r>
          </a:p>
          <a:p>
            <a:pPr lvl="1"/>
            <a:r>
              <a:rPr lang="en-AU" sz="1600" dirty="0"/>
              <a:t>They can be run from the command line applications </a:t>
            </a:r>
            <a:r>
              <a:rPr lang="en-AU" sz="1600" dirty="0" err="1"/>
              <a:t>cmd.exe</a:t>
            </a:r>
            <a:r>
              <a:rPr lang="en-AU" sz="1600" dirty="0"/>
              <a:t>, </a:t>
            </a:r>
            <a:r>
              <a:rPr lang="en-AU" sz="1600" dirty="0" err="1"/>
              <a:t>powershell.exe</a:t>
            </a:r>
            <a:r>
              <a:rPr lang="en-AU" sz="1600" dirty="0"/>
              <a:t> and applications such as Microsoft Office (Word, Excel, PowerPoint) which runs VBScript and JScript (a form of JavaScript)</a:t>
            </a:r>
          </a:p>
          <a:p>
            <a:pPr lvl="1"/>
            <a:r>
              <a:rPr lang="en-AU" sz="1600" dirty="0"/>
              <a:t>Although many attacks require a person to click on a link and allow a program or script to run, some do not need this.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General users should be prevented from running scripts in PowerShell and another scripting environment Windows Script Host (WSH)</a:t>
            </a:r>
          </a:p>
          <a:p>
            <a:pPr lvl="1"/>
            <a:r>
              <a:rPr lang="en-AU" sz="1600" dirty="0"/>
              <a:t>Launching applications on Windows (anything with a file extension of .exe) can be checked against a </a:t>
            </a:r>
            <a:r>
              <a:rPr lang="en-AU" sz="1600" dirty="0" err="1"/>
              <a:t>AllowList</a:t>
            </a:r>
            <a:r>
              <a:rPr lang="en-AU" sz="1600" dirty="0"/>
              <a:t> and </a:t>
            </a:r>
            <a:r>
              <a:rPr lang="en-AU" sz="1600" dirty="0" err="1"/>
              <a:t>BlockList</a:t>
            </a:r>
            <a:r>
              <a:rPr lang="en-AU" sz="1600" dirty="0"/>
              <a:t> </a:t>
            </a:r>
          </a:p>
          <a:p>
            <a:pPr marL="36900" indent="0">
              <a:buNone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537369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75168"/>
          </a:xfrm>
        </p:spPr>
        <p:txBody>
          <a:bodyPr/>
          <a:lstStyle/>
          <a:p>
            <a:r>
              <a:rPr lang="en-AU" dirty="0"/>
              <a:t>Microsoft Office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72" y="1484768"/>
            <a:ext cx="10353762" cy="3714749"/>
          </a:xfrm>
        </p:spPr>
        <p:txBody>
          <a:bodyPr>
            <a:normAutofit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Office has the ability to automate actions by running a Macro which is a piece of script that is labelled and associated with a key combination or some action such as opening a document</a:t>
            </a:r>
          </a:p>
          <a:p>
            <a:pPr lvl="1"/>
            <a:r>
              <a:rPr lang="en-AU" sz="1600" dirty="0"/>
              <a:t>Malicious users can craft macros that steal information (C) or run malware (C,I,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Microsoft has made it harder to run macros because you need to agree to running them but that is not too hard with some users</a:t>
            </a:r>
          </a:p>
          <a:p>
            <a:pPr lvl="1"/>
            <a:r>
              <a:rPr lang="en-AU" sz="1600" dirty="0"/>
              <a:t>Block macros in Office and train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FDF0-EC19-D54A-B2EC-0CDA0BB6507D}"/>
              </a:ext>
            </a:extLst>
          </p:cNvPr>
          <p:cNvSpPr txBox="1"/>
          <p:nvPr/>
        </p:nvSpPr>
        <p:spPr>
          <a:xfrm>
            <a:off x="6219731" y="4480680"/>
            <a:ext cx="53415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urier" pitchFamily="2" charset="0"/>
              </a:rPr>
              <a:t>Declare </a:t>
            </a:r>
            <a:r>
              <a:rPr lang="en-AU" sz="1000" dirty="0" err="1">
                <a:latin typeface="Courier" pitchFamily="2" charset="0"/>
              </a:rPr>
              <a:t>PtrSafe</a:t>
            </a:r>
            <a:r>
              <a:rPr lang="en-AU" sz="1000" dirty="0">
                <a:latin typeface="Courier" pitchFamily="2" charset="0"/>
              </a:rPr>
              <a:t> Function </a:t>
            </a:r>
            <a:r>
              <a:rPr lang="en-AU" sz="1000" dirty="0" err="1">
                <a:latin typeface="Courier" pitchFamily="2" charset="0"/>
              </a:rPr>
              <a:t>GetUserNameA</a:t>
            </a:r>
            <a:r>
              <a:rPr lang="en-AU" sz="1000" dirty="0">
                <a:latin typeface="Courier" pitchFamily="2" charset="0"/>
              </a:rPr>
              <a:t> Lib "advapi32" (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NameType</a:t>
            </a:r>
            <a:r>
              <a:rPr lang="en-AU" sz="1000" dirty="0">
                <a:latin typeface="Courier" pitchFamily="2" charset="0"/>
              </a:rPr>
              <a:t> As Long,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lpBuffer</a:t>
            </a:r>
            <a:r>
              <a:rPr lang="en-AU" sz="1000" dirty="0">
                <a:latin typeface="Courier" pitchFamily="2" charset="0"/>
              </a:rPr>
              <a:t> As String,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ByRef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nSize</a:t>
            </a:r>
            <a:r>
              <a:rPr lang="en-AU" sz="1000" dirty="0">
                <a:latin typeface="Courier" pitchFamily="2" charset="0"/>
              </a:rPr>
              <a:t> As Long _ </a:t>
            </a:r>
          </a:p>
          <a:p>
            <a:r>
              <a:rPr lang="en-AU" sz="1000" dirty="0">
                <a:latin typeface="Courier" pitchFamily="2" charset="0"/>
              </a:rPr>
              <a:t>) As Boolean </a:t>
            </a:r>
          </a:p>
          <a:p>
            <a:endParaRPr lang="en-AU" sz="1000" dirty="0">
              <a:latin typeface="Courier" pitchFamily="2" charset="0"/>
            </a:endParaRPr>
          </a:p>
          <a:p>
            <a:r>
              <a:rPr lang="en-AU" sz="1000" dirty="0">
                <a:latin typeface="Courier" pitchFamily="2" charset="0"/>
              </a:rPr>
              <a:t>Sub </a:t>
            </a:r>
            <a:r>
              <a:rPr lang="en-AU" sz="1000" dirty="0" err="1">
                <a:latin typeface="Courier" pitchFamily="2" charset="0"/>
              </a:rPr>
              <a:t>GetUsername</a:t>
            </a:r>
            <a:r>
              <a:rPr lang="en-AU" sz="1000" dirty="0">
                <a:latin typeface="Courier" pitchFamily="2" charset="0"/>
              </a:rPr>
              <a:t>() </a:t>
            </a:r>
          </a:p>
          <a:p>
            <a:r>
              <a:rPr lang="en-AU" sz="1000" dirty="0">
                <a:latin typeface="Courier" pitchFamily="2" charset="0"/>
              </a:rPr>
              <a:t>  Dim Username As String *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GetComputerNameExA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ComputerNameDnsDomain</a:t>
            </a:r>
            <a:r>
              <a:rPr lang="en-AU" sz="1000" dirty="0">
                <a:latin typeface="Courier" pitchFamily="2" charset="0"/>
              </a:rPr>
              <a:t>, DomainName,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Debug.Print</a:t>
            </a:r>
            <a:r>
              <a:rPr lang="en-AU" sz="1000" dirty="0">
                <a:latin typeface="Courier" pitchFamily="2" charset="0"/>
              </a:rPr>
              <a:t> “Username: “ &amp; Username </a:t>
            </a:r>
          </a:p>
          <a:p>
            <a:r>
              <a:rPr lang="en-AU" sz="1000" dirty="0">
                <a:latin typeface="Courier" pitchFamily="2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272815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Restrict Administration Privileges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/>
              <a:t>A user with administrator privileges can normally carry out all actions on a computer including installing programs and device drivers (software for printers, peripheral devices), managing user accounts, managing logging and auditing functions</a:t>
            </a:r>
          </a:p>
          <a:p>
            <a:r>
              <a:rPr lang="en-AU" sz="1800" dirty="0"/>
              <a:t>On Linux and Windows there are special users root and Administrator but on consumer products main user is usually an administrator as well</a:t>
            </a:r>
          </a:p>
          <a:p>
            <a:r>
              <a:rPr lang="en-AU" sz="1800" dirty="0"/>
              <a:t>Windows will now make explicit when a user needs to use administrative privileges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Users are given administrator privileges when they don’t need these privileges for everyday use</a:t>
            </a:r>
          </a:p>
          <a:p>
            <a:pPr lvl="1"/>
            <a:r>
              <a:rPr lang="en-AU" sz="1600" dirty="0"/>
              <a:t>Attackers who get access to these accounts then have increased access thanks to the privileges (C,I,A)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Limit the number of users who have administrator rights</a:t>
            </a:r>
          </a:p>
          <a:p>
            <a:pPr lvl="1"/>
            <a:r>
              <a:rPr lang="en-AU" sz="1600" dirty="0"/>
              <a:t>Train users to use them judiciously</a:t>
            </a:r>
          </a:p>
          <a:p>
            <a:pPr lvl="1"/>
            <a:r>
              <a:rPr lang="en-AU" sz="1600" dirty="0"/>
              <a:t>Monitor actions of anyone who uses these privileges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61669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Normal authentication uses a single factor: a password (often referred to as “something you know” authentication type)</a:t>
            </a:r>
            <a:endParaRPr lang="en-AU" dirty="0"/>
          </a:p>
          <a:p>
            <a:r>
              <a:rPr lang="en-AU" dirty="0"/>
              <a:t>Factors sometimes defined as:</a:t>
            </a:r>
          </a:p>
          <a:p>
            <a:pPr lvl="1"/>
            <a:r>
              <a:rPr lang="en-AU" dirty="0"/>
              <a:t>Type 1: Something you know</a:t>
            </a:r>
          </a:p>
          <a:p>
            <a:pPr lvl="1"/>
            <a:r>
              <a:rPr lang="en-AU" dirty="0"/>
              <a:t>Type 2: Something you have</a:t>
            </a:r>
          </a:p>
          <a:p>
            <a:pPr lvl="1"/>
            <a:r>
              <a:rPr lang="en-AU" dirty="0"/>
              <a:t>Type 3: Something you are or something you do</a:t>
            </a:r>
          </a:p>
          <a:p>
            <a:pPr lvl="1"/>
            <a:r>
              <a:rPr lang="en-AU" dirty="0"/>
              <a:t>Somewhere you are</a:t>
            </a:r>
          </a:p>
          <a:p>
            <a:pPr lvl="1"/>
            <a:r>
              <a:rPr lang="en-AU" dirty="0"/>
              <a:t>Context-Aware Authentication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dirty="0"/>
              <a:t>Attacker obtains username and password and uses it to gain unauthorised access (C – possibly 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dirty="0"/>
              <a:t>Multi-factor authentication makes it harder for attacker to use a username and password. </a:t>
            </a:r>
          </a:p>
          <a:p>
            <a:pPr lvl="1"/>
            <a:r>
              <a:rPr lang="en-AU" dirty="0"/>
              <a:t>However, some second factors like SMS codes are relatively easy to get around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22414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Daily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92500" lnSpcReduction="10000"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Access to files and information stored on a disk because of:</a:t>
            </a:r>
          </a:p>
          <a:p>
            <a:pPr marL="1098900" lvl="2" indent="-342900"/>
            <a:r>
              <a:rPr lang="en-AU" sz="1400" dirty="0"/>
              <a:t>Disk failure</a:t>
            </a:r>
          </a:p>
          <a:p>
            <a:pPr marL="1098900" lvl="2" indent="-342900"/>
            <a:r>
              <a:rPr lang="en-AU" sz="1400" dirty="0"/>
              <a:t>Lost device</a:t>
            </a:r>
          </a:p>
          <a:p>
            <a:pPr marL="1098900" lvl="2" indent="-342900"/>
            <a:r>
              <a:rPr lang="en-AU" sz="1400" dirty="0"/>
              <a:t>Ransomware or deletion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Daily backup</a:t>
            </a:r>
          </a:p>
          <a:p>
            <a:pPr marL="792900" lvl="1" indent="-342900"/>
            <a:r>
              <a:rPr lang="en-AU" sz="1600" dirty="0"/>
              <a:t>Cloud storage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Problems with how frequently you backup </a:t>
            </a:r>
          </a:p>
          <a:p>
            <a:pPr marL="792900" lvl="1" indent="-342900"/>
            <a:r>
              <a:rPr lang="en-AU" sz="1600" dirty="0"/>
              <a:t>Overheads of backups: storage, network use</a:t>
            </a:r>
          </a:p>
          <a:p>
            <a:pPr marL="792900" lvl="1" indent="-342900"/>
            <a:r>
              <a:rPr lang="en-AU" sz="1600" dirty="0"/>
              <a:t>Time to restore</a:t>
            </a:r>
          </a:p>
          <a:p>
            <a:pPr marL="792900" lvl="1" indent="-342900"/>
            <a:r>
              <a:rPr lang="en-AU" sz="1600" dirty="0"/>
              <a:t>Backup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2449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Cyber Kill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/>
              <a:t>Originated from military analysis of an attack </a:t>
            </a:r>
          </a:p>
          <a:p>
            <a:r>
              <a:rPr lang="en-AU" sz="1600" dirty="0"/>
              <a:t>Developed by Lockheed Martin</a:t>
            </a:r>
          </a:p>
          <a:p>
            <a:r>
              <a:rPr lang="en-AU" sz="1600" dirty="0"/>
              <a:t>http://</a:t>
            </a:r>
            <a:r>
              <a:rPr lang="en-AU" sz="1600" dirty="0" err="1"/>
              <a:t>www.lockheedmartin.com</a:t>
            </a:r>
            <a:r>
              <a:rPr lang="en-AU" sz="1600" dirty="0"/>
              <a:t>/content/dam/</a:t>
            </a:r>
            <a:r>
              <a:rPr lang="en-AU" sz="1600" dirty="0" err="1"/>
              <a:t>lockheed</a:t>
            </a:r>
            <a:r>
              <a:rPr lang="en-AU" sz="1600" dirty="0"/>
              <a:t>/data/corporate/documents/LM-White-Paper-Intel-Driven-</a:t>
            </a:r>
            <a:r>
              <a:rPr lang="en-AU" sz="1600" dirty="0" err="1"/>
              <a:t>Defense.pdf</a:t>
            </a:r>
            <a:endParaRPr lang="en-AU" sz="1600" dirty="0"/>
          </a:p>
          <a:p>
            <a:endParaRPr lang="en-AU" sz="1600" dirty="0">
              <a:latin typeface="Speak Pro" panose="020B0504020101020102" pitchFamily="34" charset="0"/>
            </a:endParaRPr>
          </a:p>
          <a:p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463FF2-1625-CB45-B2BD-83D37539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223548"/>
            <a:ext cx="6161183" cy="44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01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Patching Applications and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A patch is a small update to application and operating system software that usually fixes bugs rather than introduces major features (referred to as an upgrade)</a:t>
            </a:r>
          </a:p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Known vulnerabilities in software can be exploited by attackers</a:t>
            </a:r>
          </a:p>
          <a:p>
            <a:pPr marL="792900" lvl="1" indent="-342900"/>
            <a:r>
              <a:rPr lang="en-AU" sz="1600" dirty="0"/>
              <a:t>Issuing a patch tells attackers about vulnerabilities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Update applications and operating system with patches as soon as they are available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Patches are often complicated and can impact the availability of systems themselves</a:t>
            </a:r>
          </a:p>
          <a:p>
            <a:pPr marL="792900" lvl="1" indent="-342900"/>
            <a:r>
              <a:rPr lang="en-AU" sz="1600" dirty="0"/>
              <a:t>Issuing a patch informs attackers about vulnerabilities and increases the attacks</a:t>
            </a:r>
          </a:p>
          <a:p>
            <a:pPr marL="792900" lvl="1" indent="-342900"/>
            <a:r>
              <a:rPr lang="en-AU" sz="1600" dirty="0"/>
              <a:t>User fatigue in constantly updating their systems </a:t>
            </a:r>
          </a:p>
        </p:txBody>
      </p:sp>
    </p:spTree>
    <p:extLst>
      <p:ext uri="{BB962C8B-B14F-4D97-AF65-F5344CB8AC3E}">
        <p14:creationId xmlns:p14="http://schemas.microsoft.com/office/powerpoint/2010/main" val="1269750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Many applications come with features and default settings that are insecure</a:t>
            </a:r>
          </a:p>
          <a:p>
            <a:pPr marL="792900" lvl="1" indent="-342900"/>
            <a:r>
              <a:rPr lang="en-AU" sz="1600" dirty="0"/>
              <a:t>Default passwords that are the same for each product</a:t>
            </a:r>
          </a:p>
          <a:p>
            <a:pPr marL="792900" lvl="1" indent="-342900"/>
            <a:r>
              <a:rPr lang="en-AU" sz="1600" dirty="0"/>
              <a:t>Examples are IoT devices, Routers, server software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Harden application by removing default features and settings, setting new passwords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32828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Anti-Malware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lnSpcReduction="10000"/>
          </a:bodyPr>
          <a:lstStyle/>
          <a:p>
            <a:pPr marL="415800" indent="-342900"/>
            <a:r>
              <a:rPr lang="en-AU" sz="1800" dirty="0"/>
              <a:t>Anti-Malware software (AKA Anti-Virus) can be installed at endpoints (computers, mobile devices, tablets) or on edge devices like routers</a:t>
            </a:r>
          </a:p>
          <a:p>
            <a:pPr marL="415800" indent="-342900"/>
            <a:r>
              <a:rPr lang="en-AU" sz="1800" dirty="0"/>
              <a:t>Works in real-time scanning network traffic, scan file changes and can do disk scans</a:t>
            </a:r>
          </a:p>
          <a:p>
            <a:pPr marL="415800" indent="-342900"/>
            <a:r>
              <a:rPr lang="en-AU" sz="1800" dirty="0"/>
              <a:t>Works by looking for a range of indicators such as file signatures based on file hashes, presence of certain strings (text), use of system functionality that is not normal for applications</a:t>
            </a:r>
          </a:p>
          <a:p>
            <a:pPr marL="415800" indent="-342900"/>
            <a:r>
              <a:rPr lang="en-AU" sz="1800" dirty="0"/>
              <a:t>More recently anti-malware operates on behavioural analysis (anomaly-based): behaviour typical of malware, unexpected network traffic, attempts to change memory or other applications</a:t>
            </a:r>
          </a:p>
          <a:p>
            <a:pPr marL="792900" lvl="1" indent="-342900"/>
            <a:r>
              <a:rPr lang="en-AU" sz="1600" dirty="0"/>
              <a:t>This is increasingly done using machine learning techniques</a:t>
            </a:r>
          </a:p>
          <a:p>
            <a:pPr marL="415800" indent="-342900"/>
            <a:r>
              <a:rPr lang="en-AU" sz="1800" dirty="0"/>
              <a:t>Software also does other things now like looking for suspicious browsing, blocking websites that are known malware sites</a:t>
            </a:r>
          </a:p>
          <a:p>
            <a:pPr marL="415800" indent="-342900"/>
            <a:r>
              <a:rPr lang="en-AU" sz="1800" dirty="0"/>
              <a:t>Malware adapted and tries to evade (including anomaly-based software) and even disable anti-malware software</a:t>
            </a:r>
          </a:p>
          <a:p>
            <a:pPr marL="415800" indent="-342900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56333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detection system (IDS) can be network-based or host-based</a:t>
            </a:r>
          </a:p>
          <a:p>
            <a:r>
              <a:rPr lang="en-AU" dirty="0"/>
              <a:t>Like anti-malware, uses knowledge-based and behavioural-based approaches to detection</a:t>
            </a:r>
          </a:p>
          <a:p>
            <a:r>
              <a:rPr lang="en-AU" dirty="0"/>
              <a:t>Behavioural based approaches take a baseline of network traffic and other factors and looks for changes</a:t>
            </a:r>
          </a:p>
          <a:p>
            <a:r>
              <a:rPr lang="en-AU" dirty="0"/>
              <a:t>IDS systems report back to a Security Information and Event Manager (SIEM) which can alert security staff of issues</a:t>
            </a:r>
          </a:p>
          <a:p>
            <a:r>
              <a:rPr lang="en-AU" dirty="0"/>
              <a:t>IDS may take some active measure such as blocking traffic on finding an anomaly</a:t>
            </a:r>
          </a:p>
        </p:txBody>
      </p:sp>
    </p:spTree>
    <p:extLst>
      <p:ext uri="{BB962C8B-B14F-4D97-AF65-F5344CB8AC3E}">
        <p14:creationId xmlns:p14="http://schemas.microsoft.com/office/powerpoint/2010/main" val="1611949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Protection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protection system (IPS) is usually placed inline in the network</a:t>
            </a:r>
          </a:p>
          <a:p>
            <a:r>
              <a:rPr lang="en-AU" dirty="0"/>
              <a:t>Like IDS, uses knowledge-based and behavioural-based approaches to detection</a:t>
            </a:r>
          </a:p>
          <a:p>
            <a:r>
              <a:rPr lang="en-AU" dirty="0"/>
              <a:t>IPS will take active measures to block malicious activity </a:t>
            </a:r>
          </a:p>
          <a:p>
            <a:r>
              <a:rPr lang="en-AU" dirty="0"/>
              <a:t>Sometimes combined as IDPS</a:t>
            </a:r>
          </a:p>
          <a:p>
            <a:r>
              <a:rPr lang="en-AU" dirty="0"/>
              <a:t>Open Source example Snort</a:t>
            </a:r>
          </a:p>
        </p:txBody>
      </p:sp>
    </p:spTree>
    <p:extLst>
      <p:ext uri="{BB962C8B-B14F-4D97-AF65-F5344CB8AC3E}">
        <p14:creationId xmlns:p14="http://schemas.microsoft.com/office/powerpoint/2010/main" val="2709463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Honeypot is a system that is put on the network to lure attackers to attack it and not the real network</a:t>
            </a:r>
          </a:p>
          <a:p>
            <a:r>
              <a:rPr lang="en-AU" dirty="0"/>
              <a:t>The honeypot is often isolated from any other network meaning that the attackers spend time trying to escape</a:t>
            </a:r>
          </a:p>
          <a:p>
            <a:r>
              <a:rPr lang="en-AU" dirty="0"/>
              <a:t>Can be sophisticated and replicate multiple machines, services and users</a:t>
            </a:r>
          </a:p>
          <a:p>
            <a:r>
              <a:rPr lang="en-AU" dirty="0"/>
              <a:t>Monitors attempts at probing and attacking</a:t>
            </a:r>
          </a:p>
          <a:p>
            <a:r>
              <a:rPr lang="en-AU" dirty="0"/>
              <a:t>Gives a geographical picture of where attacks are originating from</a:t>
            </a:r>
          </a:p>
        </p:txBody>
      </p:sp>
    </p:spTree>
    <p:extLst>
      <p:ext uri="{BB962C8B-B14F-4D97-AF65-F5344CB8AC3E}">
        <p14:creationId xmlns:p14="http://schemas.microsoft.com/office/powerpoint/2010/main" val="13670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Loss Prevention (DLP)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Systems that try and prevent data from being exfiltrated from an organisation</a:t>
            </a:r>
          </a:p>
          <a:p>
            <a:r>
              <a:rPr lang="en-AU" dirty="0"/>
              <a:t>Monitor amount of encrypted data being sent out of an organisation</a:t>
            </a:r>
          </a:p>
          <a:p>
            <a:r>
              <a:rPr lang="en-AU" dirty="0"/>
              <a:t>Watermark documents and check if they are being sent out of the organisation</a:t>
            </a:r>
          </a:p>
          <a:p>
            <a:r>
              <a:rPr lang="en-AU" dirty="0"/>
              <a:t>Monitor email from users and warn them if they are about to violate a policy by sending data out of the organisation</a:t>
            </a:r>
          </a:p>
          <a:p>
            <a:r>
              <a:rPr lang="en-AU" dirty="0"/>
              <a:t>Theorized that DLP would have detected the exfiltration of 25 GB of emails and documents from Sony Pictures when they were hacked in 2014</a:t>
            </a:r>
          </a:p>
        </p:txBody>
      </p:sp>
    </p:spTree>
    <p:extLst>
      <p:ext uri="{BB962C8B-B14F-4D97-AF65-F5344CB8AC3E}">
        <p14:creationId xmlns:p14="http://schemas.microsoft.com/office/powerpoint/2010/main" val="260425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8"/>
            <a:ext cx="3470310" cy="473962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MITRE ATT&amp;CK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1319350"/>
            <a:ext cx="3405573" cy="4794067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1600" dirty="0">
                <a:latin typeface="Speak Pro" panose="020B0504020101020102" pitchFamily="34" charset="0"/>
              </a:rPr>
              <a:t>Reconnaissance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Resource Development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Initial Access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Execution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Persistence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Privilege Escalation</a:t>
            </a:r>
          </a:p>
          <a:p>
            <a:r>
              <a:rPr lang="en-AU" sz="1600" dirty="0" err="1">
                <a:latin typeface="Speak Pro" panose="020B0504020101020102" pitchFamily="34" charset="0"/>
              </a:rPr>
              <a:t>Defense</a:t>
            </a:r>
            <a:r>
              <a:rPr lang="en-AU" sz="1600" dirty="0">
                <a:latin typeface="Speak Pro" panose="020B0504020101020102" pitchFamily="34" charset="0"/>
              </a:rPr>
              <a:t> Evasion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Credential Access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Discovery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Lateral Movement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Collection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Command and Control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Exfiltration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Impact</a:t>
            </a:r>
          </a:p>
          <a:p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1DE7991-65B9-0048-AAEA-BDC64E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24146"/>
            <a:ext cx="6161183" cy="3419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59310-FA4B-6543-A23E-70C4777D3397}"/>
              </a:ext>
            </a:extLst>
          </p:cNvPr>
          <p:cNvSpPr txBox="1"/>
          <p:nvPr/>
        </p:nvSpPr>
        <p:spPr>
          <a:xfrm>
            <a:off x="6096000" y="636161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</a:t>
            </a:r>
            <a:r>
              <a:rPr lang="en-AU" dirty="0" err="1">
                <a:solidFill>
                  <a:schemeClr val="bg1"/>
                </a:solidFill>
              </a:rPr>
              <a:t>attack.mitre.org</a:t>
            </a:r>
            <a:r>
              <a:rPr lang="en-A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612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</a:t>
            </a:r>
            <a:r>
              <a:rPr lang="en-AU" dirty="0">
                <a:effectLst/>
              </a:rPr>
              <a:t>: weakness in an organisation’s assets that when exploited by a threat will lead to economic loss</a:t>
            </a:r>
          </a:p>
          <a:p>
            <a:r>
              <a:rPr lang="en-AU" dirty="0">
                <a:effectLst/>
              </a:rPr>
              <a:t>ISO27005 Information Security Risk Management in the following areas:</a:t>
            </a:r>
          </a:p>
          <a:p>
            <a:pPr lvl="1"/>
            <a:r>
              <a:rPr lang="en-AU" dirty="0">
                <a:effectLst/>
              </a:rPr>
              <a:t>Organization</a:t>
            </a:r>
          </a:p>
          <a:p>
            <a:pPr lvl="1"/>
            <a:r>
              <a:rPr lang="en-AU" dirty="0">
                <a:effectLst/>
              </a:rPr>
              <a:t>Processes and procedures</a:t>
            </a:r>
          </a:p>
          <a:p>
            <a:pPr lvl="1"/>
            <a:r>
              <a:rPr lang="en-AU" dirty="0">
                <a:effectLst/>
              </a:rPr>
              <a:t>Management routines</a:t>
            </a:r>
          </a:p>
          <a:p>
            <a:pPr lvl="1"/>
            <a:r>
              <a:rPr lang="en-AU" dirty="0">
                <a:effectLst/>
              </a:rPr>
              <a:t>Personnel</a:t>
            </a:r>
          </a:p>
          <a:p>
            <a:pPr lvl="1"/>
            <a:r>
              <a:rPr lang="en-AU" dirty="0">
                <a:effectLst/>
              </a:rPr>
              <a:t>Physical environment</a:t>
            </a:r>
          </a:p>
          <a:p>
            <a:pPr lvl="1"/>
            <a:r>
              <a:rPr lang="en-AU" dirty="0">
                <a:effectLst/>
              </a:rPr>
              <a:t>Information system configuration</a:t>
            </a:r>
          </a:p>
          <a:p>
            <a:pPr lvl="1"/>
            <a:r>
              <a:rPr lang="en-AU" dirty="0">
                <a:effectLst/>
              </a:rPr>
              <a:t>Hardware, software or communications equipment Dependence on external parties </a:t>
            </a:r>
          </a:p>
          <a:p>
            <a:r>
              <a:rPr lang="en-AU" dirty="0">
                <a:effectLst/>
              </a:rPr>
              <a:t>We are mainly interested in the last 2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2428"/>
            <a:ext cx="10353762" cy="725905"/>
          </a:xfrm>
        </p:spPr>
        <p:txBody>
          <a:bodyPr/>
          <a:lstStyle/>
          <a:p>
            <a:r>
              <a:rPr lang="en-AU" dirty="0"/>
              <a:t>Cybersecurity Vulnerability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17" y="6390828"/>
            <a:ext cx="10353762" cy="4671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1400" dirty="0">
                <a:effectLst/>
              </a:rPr>
              <a:t>Syed, R. (2020) </a:t>
            </a:r>
            <a:r>
              <a:rPr lang="en-AU" sz="1400" b="1" dirty="0">
                <a:effectLst/>
              </a:rPr>
              <a:t>https://</a:t>
            </a:r>
            <a:r>
              <a:rPr lang="en-AU" sz="1400" b="1" dirty="0" err="1">
                <a:effectLst/>
              </a:rPr>
              <a:t>www.sciencedirect.com</a:t>
            </a:r>
            <a:r>
              <a:rPr lang="en-AU" sz="1400" b="1" dirty="0">
                <a:effectLst/>
              </a:rPr>
              <a:t>/science/article/</a:t>
            </a:r>
            <a:r>
              <a:rPr lang="en-AU" sz="1400" b="1" dirty="0" err="1">
                <a:effectLst/>
              </a:rPr>
              <a:t>pii</a:t>
            </a:r>
            <a:r>
              <a:rPr lang="en-AU" sz="1400" b="1" dirty="0">
                <a:effectLst/>
              </a:rPr>
              <a:t>/S0378720620302718</a:t>
            </a:r>
            <a:endParaRPr lang="en-AU" sz="1400" dirty="0">
              <a:effectLst/>
            </a:endParaRPr>
          </a:p>
          <a:p>
            <a:endParaRPr lang="en-AU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A2DA3-CA14-044A-8319-723A49B3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7" y="868333"/>
            <a:ext cx="10733517" cy="5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2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dirty="0">
                <a:effectLst/>
              </a:rPr>
              <a:t>When a vulnerability is discovered, it is usually reported to the organisation responsible for the product and they are given time to fix</a:t>
            </a:r>
          </a:p>
          <a:p>
            <a:r>
              <a:rPr lang="en-AU" dirty="0">
                <a:effectLst/>
              </a:rPr>
              <a:t>Zero Day vulnerability is one that is unknown (or unfixed) by the manufacturer of the product when it is exploited</a:t>
            </a:r>
          </a:p>
          <a:p>
            <a:r>
              <a:rPr lang="en-AU" dirty="0">
                <a:effectLst/>
              </a:rPr>
              <a:t>Vulnerabilities that are reported and then fixed, by a patch or upgrade of the software or product, is then reported for inclusion in public databases:</a:t>
            </a:r>
          </a:p>
          <a:p>
            <a:pPr lvl="1"/>
            <a:r>
              <a:rPr lang="en-AU" dirty="0">
                <a:effectLst/>
              </a:rPr>
              <a:t>CVE Common Vulnerabilities and Exposures (</a:t>
            </a:r>
            <a:r>
              <a:rPr lang="en-AU" dirty="0">
                <a:effectLst/>
                <a:hlinkClick r:id="rId2"/>
              </a:rPr>
              <a:t>https://cve.mitre.org/index.html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>
                <a:effectLst/>
              </a:rPr>
              <a:t>NVD National Vulnerability Database (</a:t>
            </a:r>
            <a:r>
              <a:rPr lang="en-AU" dirty="0">
                <a:effectLst/>
                <a:hlinkClick r:id="rId3"/>
              </a:rPr>
              <a:t>https://nvd.nist.gov/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 err="1">
                <a:effectLst/>
              </a:rPr>
              <a:t>VulDB</a:t>
            </a:r>
            <a:r>
              <a:rPr lang="en-AU" dirty="0">
                <a:effectLst/>
              </a:rPr>
              <a:t> (</a:t>
            </a:r>
            <a:r>
              <a:rPr lang="en-AU" dirty="0">
                <a:effectLst/>
                <a:hlinkClick r:id="rId4"/>
              </a:rPr>
              <a:t>https://vuldb.com/</a:t>
            </a:r>
            <a:r>
              <a:rPr lang="en-AU" dirty="0">
                <a:effectLst/>
              </a:rPr>
              <a:t>)</a:t>
            </a:r>
          </a:p>
          <a:p>
            <a:r>
              <a:rPr lang="en-AU" dirty="0">
                <a:effectLst/>
              </a:rPr>
              <a:t>Disclosure comes with problems because it may help disseminate and promote exploits</a:t>
            </a:r>
          </a:p>
          <a:p>
            <a:r>
              <a:rPr lang="en-AU" dirty="0">
                <a:effectLst/>
              </a:rPr>
              <a:t>There is a market for bug finding (Bug Bounties) and also for selling Zero Days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239740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57294</TotalTime>
  <Words>3097</Words>
  <Application>Microsoft Office PowerPoint</Application>
  <PresentationFormat>Widescreen</PresentationFormat>
  <Paragraphs>392</Paragraphs>
  <Slides>56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Courier</vt:lpstr>
      <vt:lpstr>Georgia Pro Cond Light</vt:lpstr>
      <vt:lpstr>Speak Pro</vt:lpstr>
      <vt:lpstr>Wingdings 2</vt:lpstr>
      <vt:lpstr>SlateVTI</vt:lpstr>
      <vt:lpstr>CITS1003 Introduction to Cybersecurity [6] Vulnerabilities and Controls</vt:lpstr>
      <vt:lpstr>A unit about cats cybersecurity</vt:lpstr>
      <vt:lpstr>3 things</vt:lpstr>
      <vt:lpstr>Hacking</vt:lpstr>
      <vt:lpstr>Cyber Kill Chain</vt:lpstr>
      <vt:lpstr>MITRE ATT&amp;CK</vt:lpstr>
      <vt:lpstr>Vulnerability</vt:lpstr>
      <vt:lpstr>Cybersecurity Vulnerability Ontology</vt:lpstr>
      <vt:lpstr>Vulnerability Reporting</vt:lpstr>
      <vt:lpstr>Vulnerability Scoring</vt:lpstr>
      <vt:lpstr>Exploits and Proofs of Concept</vt:lpstr>
      <vt:lpstr>Vulnerability Sharing</vt:lpstr>
      <vt:lpstr>Example</vt:lpstr>
      <vt:lpstr>Example NVD</vt:lpstr>
      <vt:lpstr>Network Vulnerabilities and Attacks 1</vt:lpstr>
      <vt:lpstr>Network Vulnerabilities and Attacks 2</vt:lpstr>
      <vt:lpstr>Network Vulnerabilities</vt:lpstr>
      <vt:lpstr>Network Sniffing</vt:lpstr>
      <vt:lpstr>Web Vulnerabilities</vt:lpstr>
      <vt:lpstr>OWASP Top 10</vt:lpstr>
      <vt:lpstr>Finding Vulnerabilities: Penetration Testing</vt:lpstr>
      <vt:lpstr>Finding Vulnerabilities: Scanning</vt:lpstr>
      <vt:lpstr>PowerPoint Presentation</vt:lpstr>
      <vt:lpstr>DVWA</vt:lpstr>
      <vt:lpstr>Deploying DVWA</vt:lpstr>
      <vt:lpstr>PowerPoint Presentation</vt:lpstr>
      <vt:lpstr>PowerPoint Presentation</vt:lpstr>
      <vt:lpstr>SQLi</vt:lpstr>
      <vt:lpstr>SQLi</vt:lpstr>
      <vt:lpstr>SQLi</vt:lpstr>
      <vt:lpstr>SQLi</vt:lpstr>
      <vt:lpstr>SQLi</vt:lpstr>
      <vt:lpstr>SQLi</vt:lpstr>
      <vt:lpstr>Command Injection</vt:lpstr>
      <vt:lpstr>Command Injection</vt:lpstr>
      <vt:lpstr>Command Injection</vt:lpstr>
      <vt:lpstr>Command Injection</vt:lpstr>
      <vt:lpstr>Command Injection</vt:lpstr>
      <vt:lpstr>XSS</vt:lpstr>
      <vt:lpstr>XSS</vt:lpstr>
      <vt:lpstr>XSS</vt:lpstr>
      <vt:lpstr>Implementing Controls</vt:lpstr>
      <vt:lpstr>Network DMZ</vt:lpstr>
      <vt:lpstr>Computers</vt:lpstr>
      <vt:lpstr>Application Control</vt:lpstr>
      <vt:lpstr>Microsoft Office Macros</vt:lpstr>
      <vt:lpstr>Restrict Administration Privileges</vt:lpstr>
      <vt:lpstr>Multi-Factor Authentication</vt:lpstr>
      <vt:lpstr>Daily Backups</vt:lpstr>
      <vt:lpstr>Patching Applications and Operating System</vt:lpstr>
      <vt:lpstr>Application Hardening</vt:lpstr>
      <vt:lpstr>Anti-Malware Software</vt:lpstr>
      <vt:lpstr>Intrusion Detection Systems</vt:lpstr>
      <vt:lpstr>Intrusion Protection Systems</vt:lpstr>
      <vt:lpstr>Honeypots</vt:lpstr>
      <vt:lpstr>Data Loss Prevention (DLP)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285</cp:revision>
  <dcterms:created xsi:type="dcterms:W3CDTF">2020-01-13T04:26:47Z</dcterms:created>
  <dcterms:modified xsi:type="dcterms:W3CDTF">2023-07-28T06:03:16Z</dcterms:modified>
</cp:coreProperties>
</file>